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041" r:id="rId3"/>
    <p:sldId id="2052" r:id="rId4"/>
    <p:sldId id="2573" r:id="rId5"/>
    <p:sldId id="2060" r:id="rId6"/>
    <p:sldId id="2575" r:id="rId7"/>
    <p:sldId id="2599" r:id="rId8"/>
    <p:sldId id="2576" r:id="rId9"/>
    <p:sldId id="2580" r:id="rId10"/>
    <p:sldId id="2464" r:id="rId11"/>
    <p:sldId id="2584" r:id="rId12"/>
    <p:sldId id="2587" r:id="rId13"/>
    <p:sldId id="2586" r:id="rId14"/>
    <p:sldId id="2474" r:id="rId15"/>
    <p:sldId id="2589" r:id="rId16"/>
    <p:sldId id="2604" r:id="rId17"/>
    <p:sldId id="2600" r:id="rId18"/>
    <p:sldId id="2601" r:id="rId19"/>
    <p:sldId id="2603" r:id="rId20"/>
    <p:sldId id="2504" r:id="rId21"/>
    <p:sldId id="2595" r:id="rId22"/>
    <p:sldId id="2596" r:id="rId23"/>
    <p:sldId id="2597" r:id="rId24"/>
    <p:sldId id="2566" r:id="rId25"/>
    <p:sldId id="2569" r:id="rId26"/>
    <p:sldId id="2557" r:id="rId27"/>
    <p:sldId id="2598" r:id="rId28"/>
    <p:sldId id="2571" r:id="rId29"/>
    <p:sldId id="2570" r:id="rId30"/>
    <p:sldId id="2591" r:id="rId31"/>
    <p:sldId id="2605" r:id="rId32"/>
    <p:sldId id="2478" r:id="rId33"/>
    <p:sldId id="2572" r:id="rId34"/>
    <p:sldId id="2552" r:id="rId35"/>
    <p:sldId id="20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79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E9644-06FF-4E5A-AEAC-3B422048EA3B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A7093-8121-431A-9626-04085C9C7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0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1C42-78BB-6349-92A9-236B89094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A0BD0-76B3-2E46-99B4-E0C1EF0ED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2367F-2B68-7443-BBB3-9132411E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069E-8FA3-B441-B2D4-A8EFDEE1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FDFBC-BA5F-D446-8537-41A2832AF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A8AE3-3584-F442-8D00-FF4A16A7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9A920-BB4C-3345-AAA8-28739200C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750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C7D5F-B6A6-C344-80EE-750284623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750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7D22C-B569-BC4C-8226-59420BEC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6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6290B-0BF4-9B4D-AFA4-50D69664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5C5DC-67BD-ED4C-9363-4BC7CF10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296A-2FCA-8747-892E-FCE2B367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52D8-20C9-194A-A9C5-0D60EC10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091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4564B-C2CA-4A45-B839-4EE76A56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5063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5B313-93C8-AC4F-8AFD-79C1193A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0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58D0-31E4-C64B-8A43-82D85F25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F8EDB-1478-3D44-A1CA-5CE8ACAB5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96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AF3DC-6E30-6D4A-9AC9-16877E955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96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8072-CD43-0244-88BC-6F0DD2E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2FBF-5145-104A-B93F-87B4A0E0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42C31-746F-354D-84DC-500060E5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02D0-3FDD-1949-AF94-B6EEF486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17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2C632-A9CF-C846-9A30-454406DC2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5A047-BFCC-9747-9105-978EC906B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17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9A14E-D80E-E041-A053-4104588D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0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3D94-C3BE-0F4A-9225-7A8659F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1A06C-DCFB-F944-88DF-1108C2EB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6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A6046-0299-2B4D-9A37-6C8C3CF7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8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13AE-E13B-7D46-B8DF-B24BD87B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1188-DCB0-4B4E-A760-EA3CBE31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552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C6387-0F9D-D948-9817-3FD1A0FCA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48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9328A-1C3C-8241-9F6D-722FB505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7622-1343-6C46-BB92-503272A8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6296A-0464-4043-975E-DFABB723F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5706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33A7D-AFD0-DD4C-848E-9F56216A45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500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0D5DE-6B3B-6A4C-AF41-919931AF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E1F3-694C-8A47-80A3-C298876B5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8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2000"/>
            <a:lum/>
          </a:blip>
          <a:srcRect/>
          <a:stretch>
            <a:fillRect t="20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BC26F-A5AB-FB4C-A9EA-E9BFDB12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5B38A-47C3-B24D-AF8A-1AC54EA1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47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2C1EA-18AC-364F-8876-E2AB82D5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06E1F3-694C-8A47-80A3-C298876B5C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9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003B7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7FAF-6476-8C6A-1807-A2F52F684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Intro: Attention Heads and Transformer 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E983-D28C-CDBD-6E50-7E4DFE45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Rodriguez PhD</a:t>
            </a:r>
          </a:p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798850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4056CA-3F5D-E41C-EB78-BB2EAB5CC786}"/>
              </a:ext>
            </a:extLst>
          </p:cNvPr>
          <p:cNvSpPr txBox="1"/>
          <p:nvPr/>
        </p:nvSpPr>
        <p:spPr>
          <a:xfrm>
            <a:off x="281574" y="1151514"/>
            <a:ext cx="581442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First build 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TxT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mask 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so that sequence position t only uses columns 1:t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Then, multiply it by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/>
              </a:rPr>
              <a:t>W_dep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matrix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Finally, apply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Softmax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to each row to make it like probability weights</a:t>
            </a:r>
          </a:p>
        </p:txBody>
      </p:sp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CD7C23C-2A0C-A7CC-E7EB-D4CFB597D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" r="4994"/>
          <a:stretch/>
        </p:blipFill>
        <p:spPr>
          <a:xfrm>
            <a:off x="6075313" y="1421162"/>
            <a:ext cx="5278487" cy="37615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52BC74-C627-8F0A-91AD-1ABEBE93C1A5}"/>
              </a:ext>
            </a:extLst>
          </p:cNvPr>
          <p:cNvSpPr txBox="1">
            <a:spLocks/>
          </p:cNvSpPr>
          <p:nvPr/>
        </p:nvSpPr>
        <p:spPr>
          <a:xfrm>
            <a:off x="838200" y="955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Making predictions causal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ie</a:t>
            </a:r>
            <a:r>
              <a:rPr lang="en-US" sz="2800" dirty="0"/>
              <a:t> only depends on previous tokens)</a:t>
            </a:r>
          </a:p>
        </p:txBody>
      </p:sp>
    </p:spTree>
    <p:extLst>
      <p:ext uri="{BB962C8B-B14F-4D97-AF65-F5344CB8AC3E}">
        <p14:creationId xmlns:p14="http://schemas.microsoft.com/office/powerpoint/2010/main" val="204135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9D5B1A-1799-83BB-9833-43BA75F8C2F7}"/>
              </a:ext>
            </a:extLst>
          </p:cNvPr>
          <p:cNvSpPr txBox="1"/>
          <p:nvPr/>
        </p:nvSpPr>
        <p:spPr>
          <a:xfrm>
            <a:off x="247245" y="1223072"/>
            <a:ext cx="74489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Let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be given as a ‘one-hot vector input’ – where one of the 25 input nodes is 1, the rest are 0.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Use linear activation so that</a:t>
            </a:r>
            <a:endParaRPr lang="en-US" sz="2400" i="1" dirty="0">
              <a:solidFill>
                <a:srgbClr val="000000"/>
              </a:solidFill>
              <a:latin typeface="Arial" panose="020B0604020202020204"/>
            </a:endParaRP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EA098-E0C3-DEC3-A4EA-46D4BC50D224}"/>
              </a:ext>
            </a:extLst>
          </p:cNvPr>
          <p:cNvGrpSpPr/>
          <p:nvPr/>
        </p:nvGrpSpPr>
        <p:grpSpPr>
          <a:xfrm>
            <a:off x="7022262" y="0"/>
            <a:ext cx="5560031" cy="6152770"/>
            <a:chOff x="6113177" y="183076"/>
            <a:chExt cx="5651358" cy="6207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99C19-BCF1-3503-3BC3-6C932E9C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12" t="35222" r="12251" b="35185"/>
            <a:stretch/>
          </p:blipFill>
          <p:spPr>
            <a:xfrm rot="16200000">
              <a:off x="6584439" y="2494756"/>
              <a:ext cx="6207216" cy="15838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F02C5-4079-D6FA-A5A4-FC1BEB75DAE6}"/>
                </a:ext>
              </a:extLst>
            </p:cNvPr>
            <p:cNvSpPr txBox="1"/>
            <p:nvPr/>
          </p:nvSpPr>
          <p:spPr>
            <a:xfrm>
              <a:off x="10342061" y="3076395"/>
              <a:ext cx="142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Y is 10x1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247C4B-4E2A-3A69-AE5A-68D9DC632B88}"/>
                </a:ext>
              </a:extLst>
            </p:cNvPr>
            <p:cNvSpPr txBox="1"/>
            <p:nvPr/>
          </p:nvSpPr>
          <p:spPr>
            <a:xfrm>
              <a:off x="7491760" y="3102017"/>
              <a:ext cx="12960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X  is 25x1 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5F7B46-1F7C-F0F1-FAD0-7DB9818D3018}"/>
                </a:ext>
              </a:extLst>
            </p:cNvPr>
            <p:cNvSpPr txBox="1"/>
            <p:nvPr/>
          </p:nvSpPr>
          <p:spPr>
            <a:xfrm>
              <a:off x="8749319" y="634975"/>
              <a:ext cx="312906" cy="5632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1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CDF0078-8B4C-7650-B026-A257DED4078A}"/>
                </a:ext>
              </a:extLst>
            </p:cNvPr>
            <p:cNvCxnSpPr>
              <a:cxnSpLocks/>
            </p:cNvCxnSpPr>
            <p:nvPr/>
          </p:nvCxnSpPr>
          <p:spPr>
            <a:xfrm>
              <a:off x="6113177" y="2096706"/>
              <a:ext cx="1351581" cy="857240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1C1EEC7-2691-7D4A-FE13-7F65C748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123" b="12888"/>
          <a:stretch/>
        </p:blipFill>
        <p:spPr>
          <a:xfrm>
            <a:off x="4287208" y="2427659"/>
            <a:ext cx="1808792" cy="31890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9423DEAA-BF43-CC55-E435-413E8697BF93}"/>
              </a:ext>
            </a:extLst>
          </p:cNvPr>
          <p:cNvSpPr txBox="1">
            <a:spLocks/>
          </p:cNvSpPr>
          <p:nvPr/>
        </p:nvSpPr>
        <p:spPr>
          <a:xfrm>
            <a:off x="391751" y="195918"/>
            <a:ext cx="10515600" cy="84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Transformation as Embedding Layer/Table</a:t>
            </a:r>
          </a:p>
        </p:txBody>
      </p:sp>
    </p:spTree>
    <p:extLst>
      <p:ext uri="{BB962C8B-B14F-4D97-AF65-F5344CB8AC3E}">
        <p14:creationId xmlns:p14="http://schemas.microsoft.com/office/powerpoint/2010/main" val="64576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9D5B1A-1799-83BB-9833-43BA75F8C2F7}"/>
              </a:ext>
            </a:extLst>
          </p:cNvPr>
          <p:cNvSpPr txBox="1"/>
          <p:nvPr/>
        </p:nvSpPr>
        <p:spPr>
          <a:xfrm>
            <a:off x="247245" y="1223072"/>
            <a:ext cx="74489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Let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be given as a ‘one-hot vector input’ – where one of the 25 input nodes is 1, the rest are 0.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Use linear activation so that</a:t>
            </a:r>
            <a:endParaRPr lang="en-US" sz="2400" i="1" dirty="0">
              <a:solidFill>
                <a:srgbClr val="000000"/>
              </a:solidFill>
              <a:latin typeface="Arial" panose="020B0604020202020204"/>
            </a:endParaRP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If j-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th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node is 1, then for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W 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a 10x25 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EA098-E0C3-DEC3-A4EA-46D4BC50D224}"/>
              </a:ext>
            </a:extLst>
          </p:cNvPr>
          <p:cNvGrpSpPr/>
          <p:nvPr/>
        </p:nvGrpSpPr>
        <p:grpSpPr>
          <a:xfrm>
            <a:off x="7022262" y="0"/>
            <a:ext cx="5560031" cy="6152770"/>
            <a:chOff x="6113177" y="183076"/>
            <a:chExt cx="5651358" cy="6207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99C19-BCF1-3503-3BC3-6C932E9C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12" t="35222" r="12251" b="35185"/>
            <a:stretch/>
          </p:blipFill>
          <p:spPr>
            <a:xfrm rot="16200000">
              <a:off x="6584439" y="2494756"/>
              <a:ext cx="6207216" cy="15838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F02C5-4079-D6FA-A5A4-FC1BEB75DAE6}"/>
                </a:ext>
              </a:extLst>
            </p:cNvPr>
            <p:cNvSpPr txBox="1"/>
            <p:nvPr/>
          </p:nvSpPr>
          <p:spPr>
            <a:xfrm>
              <a:off x="10342061" y="3076395"/>
              <a:ext cx="142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Y is 10x1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247C4B-4E2A-3A69-AE5A-68D9DC632B88}"/>
                </a:ext>
              </a:extLst>
            </p:cNvPr>
            <p:cNvSpPr txBox="1"/>
            <p:nvPr/>
          </p:nvSpPr>
          <p:spPr>
            <a:xfrm>
              <a:off x="7491760" y="3102017"/>
              <a:ext cx="12960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X  is 25x1 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5F7B46-1F7C-F0F1-FAD0-7DB9818D3018}"/>
                </a:ext>
              </a:extLst>
            </p:cNvPr>
            <p:cNvSpPr txBox="1"/>
            <p:nvPr/>
          </p:nvSpPr>
          <p:spPr>
            <a:xfrm>
              <a:off x="8749319" y="634975"/>
              <a:ext cx="312906" cy="5632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1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CDF0078-8B4C-7650-B026-A257DED4078A}"/>
                </a:ext>
              </a:extLst>
            </p:cNvPr>
            <p:cNvCxnSpPr>
              <a:cxnSpLocks/>
            </p:cNvCxnSpPr>
            <p:nvPr/>
          </p:nvCxnSpPr>
          <p:spPr>
            <a:xfrm>
              <a:off x="6113177" y="2096706"/>
              <a:ext cx="1351581" cy="857240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5AFCB589-9C17-809E-5C97-C0EEB3766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9" b="25813"/>
          <a:stretch/>
        </p:blipFill>
        <p:spPr>
          <a:xfrm>
            <a:off x="3094173" y="3732257"/>
            <a:ext cx="1857894" cy="271593"/>
          </a:xfrm>
          <a:prstGeom prst="rect">
            <a:avLst/>
          </a:prstGeom>
        </p:spPr>
      </p:pic>
      <p:pic>
        <p:nvPicPr>
          <p:cNvPr id="17" name="Picture 1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1C1EEC7-2691-7D4A-FE13-7F65C748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123" b="12888"/>
          <a:stretch/>
        </p:blipFill>
        <p:spPr>
          <a:xfrm>
            <a:off x="4287208" y="2427659"/>
            <a:ext cx="1808792" cy="318907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64B03-83AF-8B3F-723A-BE300EEBC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1" t="39968" r="2637" b="35407"/>
          <a:stretch/>
        </p:blipFill>
        <p:spPr>
          <a:xfrm>
            <a:off x="3362286" y="4470793"/>
            <a:ext cx="389792" cy="763639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1C838FF-1465-30CF-4E61-F98145F5D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06" y="3771366"/>
            <a:ext cx="4685396" cy="21624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C9B3339-97C8-F86E-9C95-5C2AF8EF2A77}"/>
              </a:ext>
            </a:extLst>
          </p:cNvPr>
          <p:cNvSpPr txBox="1">
            <a:spLocks/>
          </p:cNvSpPr>
          <p:nvPr/>
        </p:nvSpPr>
        <p:spPr>
          <a:xfrm>
            <a:off x="391751" y="195918"/>
            <a:ext cx="10515600" cy="84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Transformation as Embedding Layer/Table</a:t>
            </a:r>
          </a:p>
        </p:txBody>
      </p:sp>
    </p:spTree>
    <p:extLst>
      <p:ext uri="{BB962C8B-B14F-4D97-AF65-F5344CB8AC3E}">
        <p14:creationId xmlns:p14="http://schemas.microsoft.com/office/powerpoint/2010/main" val="41236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9D5B1A-1799-83BB-9833-43BA75F8C2F7}"/>
              </a:ext>
            </a:extLst>
          </p:cNvPr>
          <p:cNvSpPr txBox="1"/>
          <p:nvPr/>
        </p:nvSpPr>
        <p:spPr>
          <a:xfrm>
            <a:off x="247245" y="1223072"/>
            <a:ext cx="74489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Let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be given as a ‘one-hot vector input’ – where one of the 25 input nodes is 1, the rest are 0.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Use linear activation so that</a:t>
            </a:r>
            <a:endParaRPr lang="en-US" sz="2400" i="1" dirty="0">
              <a:solidFill>
                <a:srgbClr val="000000"/>
              </a:solidFill>
              <a:latin typeface="Arial" panose="020B0604020202020204"/>
            </a:endParaRPr>
          </a:p>
          <a:p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if j-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th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node is 1, then for 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W 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a 10x25 matrix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8EA098-E0C3-DEC3-A4EA-46D4BC50D224}"/>
              </a:ext>
            </a:extLst>
          </p:cNvPr>
          <p:cNvGrpSpPr/>
          <p:nvPr/>
        </p:nvGrpSpPr>
        <p:grpSpPr>
          <a:xfrm>
            <a:off x="7022262" y="0"/>
            <a:ext cx="5560031" cy="6152770"/>
            <a:chOff x="6113177" y="183076"/>
            <a:chExt cx="5651358" cy="62072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99C19-BCF1-3503-3BC3-6C932E9C2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512" t="35222" r="12251" b="35185"/>
            <a:stretch/>
          </p:blipFill>
          <p:spPr>
            <a:xfrm rot="16200000">
              <a:off x="6584439" y="2494756"/>
              <a:ext cx="6207216" cy="15838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8F02C5-4079-D6FA-A5A4-FC1BEB75DAE6}"/>
                </a:ext>
              </a:extLst>
            </p:cNvPr>
            <p:cNvSpPr txBox="1"/>
            <p:nvPr/>
          </p:nvSpPr>
          <p:spPr>
            <a:xfrm>
              <a:off x="10342061" y="3076395"/>
              <a:ext cx="1422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Y is 10x1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247C4B-4E2A-3A69-AE5A-68D9DC632B88}"/>
                </a:ext>
              </a:extLst>
            </p:cNvPr>
            <p:cNvSpPr txBox="1"/>
            <p:nvPr/>
          </p:nvSpPr>
          <p:spPr>
            <a:xfrm>
              <a:off x="7491760" y="3102017"/>
              <a:ext cx="12960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Arial" panose="020B0604020202020204"/>
                </a:rPr>
                <a:t>X  is 25x1 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B5F7B46-1F7C-F0F1-FAD0-7DB9818D3018}"/>
                </a:ext>
              </a:extLst>
            </p:cNvPr>
            <p:cNvSpPr txBox="1"/>
            <p:nvPr/>
          </p:nvSpPr>
          <p:spPr>
            <a:xfrm>
              <a:off x="8749319" y="634975"/>
              <a:ext cx="312906" cy="5632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1</a:t>
              </a:r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0</a:t>
              </a:r>
            </a:p>
            <a:p>
              <a:r>
                <a:rPr lang="en-US" dirty="0"/>
                <a:t>0</a:t>
              </a:r>
            </a:p>
            <a:p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CDF0078-8B4C-7650-B026-A257DED4078A}"/>
                </a:ext>
              </a:extLst>
            </p:cNvPr>
            <p:cNvCxnSpPr>
              <a:cxnSpLocks/>
            </p:cNvCxnSpPr>
            <p:nvPr/>
          </p:nvCxnSpPr>
          <p:spPr>
            <a:xfrm>
              <a:off x="6113177" y="2096706"/>
              <a:ext cx="1351581" cy="857240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E33E3-D692-F38D-E432-D3FD27567FF9}"/>
              </a:ext>
            </a:extLst>
          </p:cNvPr>
          <p:cNvSpPr txBox="1"/>
          <p:nvPr/>
        </p:nvSpPr>
        <p:spPr>
          <a:xfrm>
            <a:off x="247245" y="5033032"/>
            <a:ext cx="874063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Arial" panose="020B0604020202020204"/>
              </a:rPr>
              <a:t>So just let X be sequence of token ids and treat W like a table</a:t>
            </a:r>
          </a:p>
        </p:txBody>
      </p:sp>
      <p:pic>
        <p:nvPicPr>
          <p:cNvPr id="17" name="Picture 1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F1C1EEC7-2691-7D4A-FE13-7F65C748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123" b="12888"/>
          <a:stretch/>
        </p:blipFill>
        <p:spPr>
          <a:xfrm>
            <a:off x="4287208" y="2427659"/>
            <a:ext cx="1808792" cy="318907"/>
          </a:xfrm>
          <a:prstGeom prst="rect">
            <a:avLst/>
          </a:prstGeom>
        </p:spPr>
      </p:pic>
      <p:pic>
        <p:nvPicPr>
          <p:cNvPr id="9" name="Picture 8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4AD01902-2178-6DED-4108-9710F3E1E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89" b="-18920"/>
          <a:stretch/>
        </p:blipFill>
        <p:spPr>
          <a:xfrm>
            <a:off x="3094173" y="3732257"/>
            <a:ext cx="2916334" cy="435354"/>
          </a:xfrm>
          <a:prstGeom prst="rect">
            <a:avLst/>
          </a:prstGeom>
        </p:spPr>
      </p:pic>
      <p:pic>
        <p:nvPicPr>
          <p:cNvPr id="22" name="Picture 21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1219CC02-EE3A-4325-2DF5-21E6D69093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9" t="62119"/>
          <a:stretch/>
        </p:blipFill>
        <p:spPr>
          <a:xfrm>
            <a:off x="6119033" y="2986239"/>
            <a:ext cx="1345613" cy="1618371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9AAFB49-7463-BFB5-4078-F6B306811948}"/>
              </a:ext>
            </a:extLst>
          </p:cNvPr>
          <p:cNvSpPr txBox="1">
            <a:spLocks/>
          </p:cNvSpPr>
          <p:nvPr/>
        </p:nvSpPr>
        <p:spPr>
          <a:xfrm>
            <a:off x="391751" y="195918"/>
            <a:ext cx="10515600" cy="8497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Transformation as Embedding Layer/Table</a:t>
            </a:r>
          </a:p>
        </p:txBody>
      </p:sp>
    </p:spTree>
    <p:extLst>
      <p:ext uri="{BB962C8B-B14F-4D97-AF65-F5344CB8AC3E}">
        <p14:creationId xmlns:p14="http://schemas.microsoft.com/office/powerpoint/2010/main" val="153402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E4EE597-96A1-D498-72DC-4D50928A5657}"/>
              </a:ext>
            </a:extLst>
          </p:cNvPr>
          <p:cNvSpPr txBox="1">
            <a:spLocks/>
          </p:cNvSpPr>
          <p:nvPr/>
        </p:nvSpPr>
        <p:spPr>
          <a:xfrm>
            <a:off x="1024053" y="4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 Attention Head construction  </a:t>
            </a:r>
            <a:endParaRPr lang="en-US" sz="28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8F5F670-19A9-4880-5D0B-509805B9D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79" y="1374740"/>
            <a:ext cx="5687121" cy="5655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1.  Let X = sequence of token ids 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D1D75CF-3B83-8CA4-7A27-55D5C351374D}"/>
              </a:ext>
            </a:extLst>
          </p:cNvPr>
          <p:cNvSpPr txBox="1">
            <a:spLocks/>
          </p:cNvSpPr>
          <p:nvPr/>
        </p:nvSpPr>
        <p:spPr>
          <a:xfrm>
            <a:off x="945530" y="5637626"/>
            <a:ext cx="3626470" cy="10115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panose="020B0604020202020204"/>
              </a:rPr>
              <a:t>All mappings are linear transformations</a:t>
            </a:r>
            <a:endParaRPr lang="en-US" dirty="0"/>
          </a:p>
        </p:txBody>
      </p:sp>
      <p:pic>
        <p:nvPicPr>
          <p:cNvPr id="26" name="Picture 2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2DFEAE4-C102-3FF7-E78F-531833EA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20" y="2066115"/>
            <a:ext cx="9919474" cy="3839797"/>
          </a:xfrm>
          <a:prstGeom prst="rect">
            <a:avLst/>
          </a:prstGeom>
        </p:spPr>
      </p:pic>
      <p:sp>
        <p:nvSpPr>
          <p:cNvPr id="27" name="Content Placeholder 22">
            <a:extLst>
              <a:ext uri="{FF2B5EF4-FFF2-40B4-BE49-F238E27FC236}">
                <a16:creationId xmlns:a16="http://schemas.microsoft.com/office/drawing/2014/main" id="{50AF0298-52FC-BDD8-C3A5-A4FD9B6BCD62}"/>
              </a:ext>
            </a:extLst>
          </p:cNvPr>
          <p:cNvSpPr txBox="1">
            <a:spLocks/>
          </p:cNvSpPr>
          <p:nvPr/>
        </p:nvSpPr>
        <p:spPr>
          <a:xfrm>
            <a:off x="459737" y="3982025"/>
            <a:ext cx="1353015" cy="565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2.</a:t>
            </a:r>
          </a:p>
        </p:txBody>
      </p:sp>
      <p:sp>
        <p:nvSpPr>
          <p:cNvPr id="28" name="Content Placeholder 22">
            <a:extLst>
              <a:ext uri="{FF2B5EF4-FFF2-40B4-BE49-F238E27FC236}">
                <a16:creationId xmlns:a16="http://schemas.microsoft.com/office/drawing/2014/main" id="{92A49AE0-C716-377D-CFD4-1ABF490FCB7C}"/>
              </a:ext>
            </a:extLst>
          </p:cNvPr>
          <p:cNvSpPr txBox="1">
            <a:spLocks/>
          </p:cNvSpPr>
          <p:nvPr/>
        </p:nvSpPr>
        <p:spPr>
          <a:xfrm>
            <a:off x="408877" y="4865406"/>
            <a:ext cx="1353015" cy="565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40950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91D9D1-9B78-FE9B-757B-4B3FF9801E65}"/>
              </a:ext>
            </a:extLst>
          </p:cNvPr>
          <p:cNvSpPr txBox="1"/>
          <p:nvPr/>
        </p:nvSpPr>
        <p:spPr>
          <a:xfrm>
            <a:off x="448836" y="1297804"/>
            <a:ext cx="109700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Hyperparameters:   </a:t>
            </a:r>
          </a:p>
          <a:p>
            <a:r>
              <a:rPr lang="en-US" sz="2400" dirty="0"/>
              <a:t>	E is for embedding dimension, </a:t>
            </a:r>
          </a:p>
          <a:p>
            <a:r>
              <a:rPr lang="en-US" sz="2400" dirty="0"/>
              <a:t>           H is for “head size” (dimension) of transformations  (we could let E  = H)</a:t>
            </a:r>
          </a:p>
          <a:p>
            <a:r>
              <a:rPr lang="en-US" sz="2400" dirty="0"/>
              <a:t>11 Layers/Functions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69ABA7-24AC-9DDF-E11D-4C9F171E47A5}"/>
              </a:ext>
            </a:extLst>
          </p:cNvPr>
          <p:cNvSpPr txBox="1">
            <a:spLocks/>
          </p:cNvSpPr>
          <p:nvPr/>
        </p:nvSpPr>
        <p:spPr>
          <a:xfrm>
            <a:off x="1024053" y="4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 Attention Head code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1AA51-3F25-AD23-DF8A-230AAC421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8" t="29267" r="11098" b="14472"/>
          <a:stretch/>
        </p:blipFill>
        <p:spPr>
          <a:xfrm>
            <a:off x="3330427" y="2598406"/>
            <a:ext cx="8412737" cy="36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1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F91D9D1-9B78-FE9B-757B-4B3FF9801E65}"/>
              </a:ext>
            </a:extLst>
          </p:cNvPr>
          <p:cNvSpPr txBox="1"/>
          <p:nvPr/>
        </p:nvSpPr>
        <p:spPr>
          <a:xfrm>
            <a:off x="448836" y="1297804"/>
            <a:ext cx="109700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Hyperparameters:   </a:t>
            </a:r>
          </a:p>
          <a:p>
            <a:r>
              <a:rPr lang="en-US" sz="2400" dirty="0"/>
              <a:t>	E is for embedding dimension, </a:t>
            </a:r>
          </a:p>
          <a:p>
            <a:r>
              <a:rPr lang="en-US" sz="2400" dirty="0"/>
              <a:t>           H is for “head size” (dimension) of transformations  (we could let E  = H)</a:t>
            </a:r>
          </a:p>
          <a:p>
            <a:r>
              <a:rPr lang="en-US" sz="2400" dirty="0"/>
              <a:t>11 Layers/Functions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69ABA7-24AC-9DDF-E11D-4C9F171E47A5}"/>
              </a:ext>
            </a:extLst>
          </p:cNvPr>
          <p:cNvSpPr txBox="1">
            <a:spLocks/>
          </p:cNvSpPr>
          <p:nvPr/>
        </p:nvSpPr>
        <p:spPr>
          <a:xfrm>
            <a:off x="1024053" y="49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 Attention Head code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1AA51-3F25-AD23-DF8A-230AAC421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8" t="29267" r="11098" b="14472"/>
          <a:stretch/>
        </p:blipFill>
        <p:spPr>
          <a:xfrm>
            <a:off x="3330427" y="2598406"/>
            <a:ext cx="8412737" cy="36892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EA5AF2-5146-2AAF-4E01-8EDEB50D3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80" t="57235" r="35335" b="31057"/>
          <a:stretch/>
        </p:blipFill>
        <p:spPr>
          <a:xfrm>
            <a:off x="443205" y="4638907"/>
            <a:ext cx="1970535" cy="921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117ADB-89E0-3063-2033-8551BF421ED9}"/>
              </a:ext>
            </a:extLst>
          </p:cNvPr>
          <p:cNvSpPr txBox="1"/>
          <p:nvPr/>
        </p:nvSpPr>
        <p:spPr>
          <a:xfrm>
            <a:off x="332365" y="4208220"/>
            <a:ext cx="2192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Also a scaling by H </a:t>
            </a:r>
            <a:endParaRPr lang="en-US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2407592-A9AD-4F32-4CDE-32C24FAA102E}"/>
              </a:ext>
            </a:extLst>
          </p:cNvPr>
          <p:cNvSpPr/>
          <p:nvPr/>
        </p:nvSpPr>
        <p:spPr>
          <a:xfrm rot="16200000">
            <a:off x="1061984" y="4865607"/>
            <a:ext cx="369333" cy="12317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7934AB-93DB-B3AB-F916-F05CC4C20404}"/>
              </a:ext>
            </a:extLst>
          </p:cNvPr>
          <p:cNvCxnSpPr>
            <a:cxnSpLocks/>
          </p:cNvCxnSpPr>
          <p:nvPr/>
        </p:nvCxnSpPr>
        <p:spPr>
          <a:xfrm flipV="1">
            <a:off x="1224349" y="5514948"/>
            <a:ext cx="2265983" cy="1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7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810BF-B3F1-BDE6-963D-CC23302F6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5" t="16910" r="8353" b="32683"/>
          <a:stretch/>
        </p:blipFill>
        <p:spPr>
          <a:xfrm>
            <a:off x="1334977" y="1415027"/>
            <a:ext cx="9522046" cy="47919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3C73B-58C0-7BEA-FC5E-2402D7ABB1B9}"/>
              </a:ext>
            </a:extLst>
          </p:cNvPr>
          <p:cNvSpPr txBox="1"/>
          <p:nvPr/>
        </p:nvSpPr>
        <p:spPr>
          <a:xfrm>
            <a:off x="348475" y="450312"/>
            <a:ext cx="10970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 example of attention head with a toy task:</a:t>
            </a:r>
          </a:p>
          <a:p>
            <a:r>
              <a:rPr lang="en-US" sz="2400" dirty="0"/>
              <a:t>(in the CIML23_toytask_attention notebook)</a:t>
            </a:r>
          </a:p>
        </p:txBody>
      </p:sp>
    </p:spTree>
    <p:extLst>
      <p:ext uri="{BB962C8B-B14F-4D97-AF65-F5344CB8AC3E}">
        <p14:creationId xmlns:p14="http://schemas.microsoft.com/office/powerpoint/2010/main" val="92586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BF251-3AEB-B66F-E112-033F198AD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96" t="25041" r="16037" b="17724"/>
          <a:stretch/>
        </p:blipFill>
        <p:spPr>
          <a:xfrm>
            <a:off x="267631" y="1649951"/>
            <a:ext cx="5675970" cy="4449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D30AA-2BFA-AFEE-5081-C438870AD925}"/>
              </a:ext>
            </a:extLst>
          </p:cNvPr>
          <p:cNvSpPr txBox="1"/>
          <p:nvPr/>
        </p:nvSpPr>
        <p:spPr>
          <a:xfrm>
            <a:off x="378500" y="192232"/>
            <a:ext cx="5646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Output </a:t>
            </a:r>
            <a:r>
              <a:rPr lang="en-US" sz="2400" dirty="0" err="1"/>
              <a:t>TxV</a:t>
            </a:r>
            <a:r>
              <a:rPr lang="en-US" sz="2400" dirty="0"/>
              <a:t> predictions:</a:t>
            </a:r>
          </a:p>
          <a:p>
            <a:endParaRPr lang="en-US" sz="2400" dirty="0"/>
          </a:p>
          <a:p>
            <a:r>
              <a:rPr lang="en-US" sz="2400" dirty="0"/>
              <a:t>Notice that   the</a:t>
            </a:r>
            <a:r>
              <a:rPr lang="en-US" sz="2400" dirty="0">
                <a:sym typeface="Wingdings" panose="05000000000000000000" pitchFamily="2" charset="2"/>
              </a:rPr>
              <a:t> [chicken or beef] predictions change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ADC615-E213-1540-2E7C-9676B656B66C}"/>
              </a:ext>
            </a:extLst>
          </p:cNvPr>
          <p:cNvSpPr/>
          <p:nvPr/>
        </p:nvSpPr>
        <p:spPr>
          <a:xfrm>
            <a:off x="3201548" y="3688153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35D363-12DA-8DBD-73D3-07E89CDA4E1B}"/>
              </a:ext>
            </a:extLst>
          </p:cNvPr>
          <p:cNvSpPr/>
          <p:nvPr/>
        </p:nvSpPr>
        <p:spPr>
          <a:xfrm>
            <a:off x="5093538" y="3688153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64187A-6A21-3ECF-8E8C-DCD2C1F773D7}"/>
              </a:ext>
            </a:extLst>
          </p:cNvPr>
          <p:cNvSpPr/>
          <p:nvPr/>
        </p:nvSpPr>
        <p:spPr>
          <a:xfrm>
            <a:off x="5093537" y="5373211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93AE1F-FB10-5CC2-B4F8-40E9E9746D4B}"/>
              </a:ext>
            </a:extLst>
          </p:cNvPr>
          <p:cNvSpPr/>
          <p:nvPr/>
        </p:nvSpPr>
        <p:spPr>
          <a:xfrm>
            <a:off x="3201548" y="5373211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647B33-D120-E044-2541-3712232DC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8" t="32978" r="15670" b="17560"/>
          <a:stretch/>
        </p:blipFill>
        <p:spPr>
          <a:xfrm>
            <a:off x="6048593" y="2219092"/>
            <a:ext cx="6156443" cy="4036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FBF251-3AEB-B66F-E112-033F198AD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96" t="25041" r="16037" b="17724"/>
          <a:stretch/>
        </p:blipFill>
        <p:spPr>
          <a:xfrm>
            <a:off x="267631" y="1649951"/>
            <a:ext cx="5675970" cy="4449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D30AA-2BFA-AFEE-5081-C438870AD925}"/>
              </a:ext>
            </a:extLst>
          </p:cNvPr>
          <p:cNvSpPr txBox="1"/>
          <p:nvPr/>
        </p:nvSpPr>
        <p:spPr>
          <a:xfrm>
            <a:off x="378500" y="192232"/>
            <a:ext cx="5646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Output </a:t>
            </a:r>
            <a:r>
              <a:rPr lang="en-US" sz="2400" dirty="0" err="1"/>
              <a:t>TxV</a:t>
            </a:r>
            <a:r>
              <a:rPr lang="en-US" sz="2400" dirty="0"/>
              <a:t> predictions:</a:t>
            </a:r>
          </a:p>
          <a:p>
            <a:endParaRPr lang="en-US" sz="2400" dirty="0"/>
          </a:p>
          <a:p>
            <a:r>
              <a:rPr lang="en-US" sz="2400" dirty="0"/>
              <a:t>Notice that   the</a:t>
            </a:r>
            <a:r>
              <a:rPr lang="en-US" sz="2400" dirty="0">
                <a:sym typeface="Wingdings" panose="05000000000000000000" pitchFamily="2" charset="2"/>
              </a:rPr>
              <a:t> [chicken or beef] predictions change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ADC615-E213-1540-2E7C-9676B656B66C}"/>
              </a:ext>
            </a:extLst>
          </p:cNvPr>
          <p:cNvSpPr/>
          <p:nvPr/>
        </p:nvSpPr>
        <p:spPr>
          <a:xfrm>
            <a:off x="3201548" y="3688153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35D363-12DA-8DBD-73D3-07E89CDA4E1B}"/>
              </a:ext>
            </a:extLst>
          </p:cNvPr>
          <p:cNvSpPr/>
          <p:nvPr/>
        </p:nvSpPr>
        <p:spPr>
          <a:xfrm>
            <a:off x="5093538" y="3688153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64187A-6A21-3ECF-8E8C-DCD2C1F773D7}"/>
              </a:ext>
            </a:extLst>
          </p:cNvPr>
          <p:cNvSpPr/>
          <p:nvPr/>
        </p:nvSpPr>
        <p:spPr>
          <a:xfrm>
            <a:off x="5093537" y="5373211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93AE1F-FB10-5CC2-B4F8-40E9E9746D4B}"/>
              </a:ext>
            </a:extLst>
          </p:cNvPr>
          <p:cNvSpPr/>
          <p:nvPr/>
        </p:nvSpPr>
        <p:spPr>
          <a:xfrm>
            <a:off x="3201548" y="5373211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12BD1-CC11-1F16-1E02-066F50CD5B1F}"/>
              </a:ext>
            </a:extLst>
          </p:cNvPr>
          <p:cNvSpPr txBox="1"/>
          <p:nvPr/>
        </p:nvSpPr>
        <p:spPr>
          <a:xfrm>
            <a:off x="6730978" y="192232"/>
            <a:ext cx="56460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TxT</a:t>
            </a:r>
            <a:r>
              <a:rPr lang="en-US" sz="2400" dirty="0"/>
              <a:t> Attn </a:t>
            </a:r>
            <a:r>
              <a:rPr lang="en-US" sz="2400" dirty="0" err="1"/>
              <a:t>Wts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Notice that   the</a:t>
            </a:r>
            <a:r>
              <a:rPr lang="en-US" sz="2400" dirty="0">
                <a:sym typeface="Wingdings" panose="05000000000000000000" pitchFamily="2" charset="2"/>
              </a:rPr>
              <a:t>  </a:t>
            </a:r>
            <a:r>
              <a:rPr lang="en-US" sz="2400" dirty="0" err="1">
                <a:sym typeface="Wingdings" panose="05000000000000000000" pitchFamily="2" charset="2"/>
              </a:rPr>
              <a:t>wts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</a:p>
          <a:p>
            <a:r>
              <a:rPr lang="en-US" sz="2400" dirty="0">
                <a:sym typeface="Wingdings" panose="05000000000000000000" pitchFamily="2" charset="2"/>
              </a:rPr>
              <a:t>are from [ordered or man]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3173C6-D685-DBCD-3664-BDC24F0B1A8B}"/>
              </a:ext>
            </a:extLst>
          </p:cNvPr>
          <p:cNvSpPr/>
          <p:nvPr/>
        </p:nvSpPr>
        <p:spPr>
          <a:xfrm>
            <a:off x="8065619" y="3502707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076DA-8EA4-E373-D79D-10EA89EAAA1F}"/>
              </a:ext>
            </a:extLst>
          </p:cNvPr>
          <p:cNvSpPr/>
          <p:nvPr/>
        </p:nvSpPr>
        <p:spPr>
          <a:xfrm>
            <a:off x="9126814" y="5295153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70B99A-28D7-D645-D93F-CD8D9165DF54}"/>
              </a:ext>
            </a:extLst>
          </p:cNvPr>
          <p:cNvSpPr/>
          <p:nvPr/>
        </p:nvSpPr>
        <p:spPr>
          <a:xfrm>
            <a:off x="8926832" y="3469661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673B77-D5E3-F2E7-A77F-317C79ABB54C}"/>
              </a:ext>
            </a:extLst>
          </p:cNvPr>
          <p:cNvSpPr/>
          <p:nvPr/>
        </p:nvSpPr>
        <p:spPr>
          <a:xfrm>
            <a:off x="8274922" y="5253856"/>
            <a:ext cx="556413" cy="3708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0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454B-D51A-D2A1-94C7-9F9661DD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EC73-26CF-EEB7-4782-0A68EE09E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47" y="1507711"/>
            <a:ext cx="12034024" cy="5021223"/>
          </a:xfrm>
        </p:spPr>
        <p:txBody>
          <a:bodyPr>
            <a:noAutofit/>
          </a:bodyPr>
          <a:lstStyle/>
          <a:p>
            <a:r>
              <a:rPr lang="en-US" sz="2400" dirty="0"/>
              <a:t> Basic word prediction task and motivating the attention strategy</a:t>
            </a:r>
          </a:p>
          <a:p>
            <a:r>
              <a:rPr lang="en-US" sz="2400" dirty="0"/>
              <a:t>A basic Attention Head network </a:t>
            </a:r>
          </a:p>
          <a:p>
            <a:r>
              <a:rPr lang="en-US" sz="2400" dirty="0"/>
              <a:t>Transformers </a:t>
            </a:r>
          </a:p>
          <a:p>
            <a:r>
              <a:rPr lang="en-US" sz="2400" dirty="0"/>
              <a:t>Exercise: Working with BERT pretrained transformer model</a:t>
            </a:r>
          </a:p>
        </p:txBody>
      </p:sp>
    </p:spTree>
    <p:extLst>
      <p:ext uri="{BB962C8B-B14F-4D97-AF65-F5344CB8AC3E}">
        <p14:creationId xmlns:p14="http://schemas.microsoft.com/office/powerpoint/2010/main" val="46166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1C04-74CE-F613-DFD4-2762469A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1" y="-130630"/>
            <a:ext cx="10515600" cy="1325563"/>
          </a:xfrm>
        </p:spPr>
        <p:txBody>
          <a:bodyPr/>
          <a:lstStyle/>
          <a:p>
            <a:r>
              <a:rPr lang="en-US" dirty="0"/>
              <a:t>Finally, a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1638-FED0-FA3E-5068-07C5533F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2" y="1329035"/>
            <a:ext cx="8484219" cy="44690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Include skip-add connections</a:t>
            </a:r>
          </a:p>
          <a:p>
            <a:pPr marL="0" indent="0">
              <a:buNone/>
            </a:pPr>
            <a:r>
              <a:rPr lang="en-US" sz="2400" dirty="0"/>
              <a:t>Include Layer Normalization or </a:t>
            </a:r>
            <a:r>
              <a:rPr lang="en-US" sz="2400" dirty="0" err="1"/>
              <a:t>DropOut</a:t>
            </a:r>
            <a:r>
              <a:rPr lang="en-US" sz="2400" dirty="0"/>
              <a:t> layers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CAD4-D7AE-60E5-DA61-3CA672CA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8" t="37708" r="51351"/>
          <a:stretch/>
        </p:blipFill>
        <p:spPr>
          <a:xfrm>
            <a:off x="9168156" y="1337332"/>
            <a:ext cx="2531328" cy="45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1C04-74CE-F613-DFD4-2762469A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1" y="-130630"/>
            <a:ext cx="10515600" cy="1325563"/>
          </a:xfrm>
        </p:spPr>
        <p:txBody>
          <a:bodyPr/>
          <a:lstStyle/>
          <a:p>
            <a:r>
              <a:rPr lang="en-US" dirty="0"/>
              <a:t>Finally, a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1638-FED0-FA3E-5068-07C5533F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2" y="1329035"/>
            <a:ext cx="8484219" cy="44690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Include skip-add connections</a:t>
            </a:r>
          </a:p>
          <a:p>
            <a:pPr marL="0" indent="0">
              <a:buNone/>
            </a:pPr>
            <a:r>
              <a:rPr lang="en-US" sz="2400" dirty="0"/>
              <a:t>Include Layer Normalization or </a:t>
            </a:r>
            <a:r>
              <a:rPr lang="en-US" sz="2400" dirty="0" err="1"/>
              <a:t>DropOut</a:t>
            </a:r>
            <a:r>
              <a:rPr lang="en-US" sz="2400" dirty="0"/>
              <a:t> layers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Multi-Head – for N heads produce </a:t>
            </a:r>
            <a:r>
              <a:rPr lang="en-US" sz="2400" i="1" dirty="0"/>
              <a:t>Tx(H/N)</a:t>
            </a:r>
            <a:r>
              <a:rPr lang="en-US" sz="2400" dirty="0"/>
              <a:t> each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CAD4-D7AE-60E5-DA61-3CA672CA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8" t="37708" r="51351"/>
          <a:stretch/>
        </p:blipFill>
        <p:spPr>
          <a:xfrm>
            <a:off x="9168156" y="1337332"/>
            <a:ext cx="2531328" cy="45765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48EB6-A574-CDC8-F854-29E395C9EB0E}"/>
              </a:ext>
            </a:extLst>
          </p:cNvPr>
          <p:cNvCxnSpPr/>
          <p:nvPr/>
        </p:nvCxnSpPr>
        <p:spPr>
          <a:xfrm flipH="1">
            <a:off x="7822843" y="2993832"/>
            <a:ext cx="2610977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FE301-B9C6-DC20-8AA4-63BCBDFEE4AC}"/>
              </a:ext>
            </a:extLst>
          </p:cNvPr>
          <p:cNvCxnSpPr>
            <a:cxnSpLocks/>
          </p:cNvCxnSpPr>
          <p:nvPr/>
        </p:nvCxnSpPr>
        <p:spPr>
          <a:xfrm flipH="1">
            <a:off x="8966062" y="3439650"/>
            <a:ext cx="2388705" cy="119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AC316B-6DDC-C7C8-CCB6-12BF4E24C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8" t="34835" r="26463" b="30082"/>
          <a:stretch/>
        </p:blipFill>
        <p:spPr>
          <a:xfrm>
            <a:off x="7437110" y="3117370"/>
            <a:ext cx="1528952" cy="1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42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1C04-74CE-F613-DFD4-2762469A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1" y="-130630"/>
            <a:ext cx="10515600" cy="1325563"/>
          </a:xfrm>
        </p:spPr>
        <p:txBody>
          <a:bodyPr/>
          <a:lstStyle/>
          <a:p>
            <a:r>
              <a:rPr lang="en-US" dirty="0"/>
              <a:t>Finally, a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1638-FED0-FA3E-5068-07C5533F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2" y="1329035"/>
            <a:ext cx="8484219" cy="44690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Include skip-add connections</a:t>
            </a:r>
          </a:p>
          <a:p>
            <a:pPr marL="0" indent="0">
              <a:buNone/>
            </a:pPr>
            <a:r>
              <a:rPr lang="en-US" sz="2400" dirty="0"/>
              <a:t>Include Layer Normalization or </a:t>
            </a:r>
            <a:r>
              <a:rPr lang="en-US" sz="2400" dirty="0" err="1"/>
              <a:t>DropOut</a:t>
            </a:r>
            <a:r>
              <a:rPr lang="en-US" sz="2400" dirty="0"/>
              <a:t> layers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Multi-Head – for N heads produce </a:t>
            </a:r>
            <a:r>
              <a:rPr lang="en-US" sz="2400" i="1" dirty="0"/>
              <a:t>Tx(H/N)</a:t>
            </a:r>
            <a:r>
              <a:rPr lang="en-US" sz="2400" dirty="0"/>
              <a:t> each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 MLP layers on top – </a:t>
            </a:r>
          </a:p>
          <a:p>
            <a:pPr marL="0" indent="0">
              <a:buNone/>
            </a:pPr>
            <a:r>
              <a:rPr lang="en-US" sz="2400" dirty="0"/>
              <a:t>	output another </a:t>
            </a:r>
            <a:r>
              <a:rPr lang="en-US" sz="2400" i="1" dirty="0" err="1"/>
              <a:t>TxE</a:t>
            </a:r>
            <a:r>
              <a:rPr lang="en-US" sz="2400" dirty="0"/>
              <a:t> matrix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CAD4-D7AE-60E5-DA61-3CA672CA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8" t="37708" r="51351"/>
          <a:stretch/>
        </p:blipFill>
        <p:spPr>
          <a:xfrm>
            <a:off x="9168156" y="1337332"/>
            <a:ext cx="2531328" cy="45765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48EB6-A574-CDC8-F854-29E395C9EB0E}"/>
              </a:ext>
            </a:extLst>
          </p:cNvPr>
          <p:cNvCxnSpPr/>
          <p:nvPr/>
        </p:nvCxnSpPr>
        <p:spPr>
          <a:xfrm flipH="1">
            <a:off x="7822843" y="2993832"/>
            <a:ext cx="2610977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FE301-B9C6-DC20-8AA4-63BCBDFEE4AC}"/>
              </a:ext>
            </a:extLst>
          </p:cNvPr>
          <p:cNvCxnSpPr>
            <a:cxnSpLocks/>
          </p:cNvCxnSpPr>
          <p:nvPr/>
        </p:nvCxnSpPr>
        <p:spPr>
          <a:xfrm flipH="1">
            <a:off x="8966062" y="3439650"/>
            <a:ext cx="2388705" cy="119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D2A4DD-9A2B-A609-802B-5079D2EECADA}"/>
              </a:ext>
            </a:extLst>
          </p:cNvPr>
          <p:cNvSpPr txBox="1"/>
          <p:nvPr/>
        </p:nvSpPr>
        <p:spPr>
          <a:xfrm>
            <a:off x="10195040" y="964751"/>
            <a:ext cx="115972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TxE</a:t>
            </a:r>
            <a:endParaRPr lang="en-US" i="1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6724DC4-587C-4940-8D5A-BB966F5ACCB9}"/>
              </a:ext>
            </a:extLst>
          </p:cNvPr>
          <p:cNvSpPr/>
          <p:nvPr/>
        </p:nvSpPr>
        <p:spPr>
          <a:xfrm>
            <a:off x="10690298" y="687581"/>
            <a:ext cx="323385" cy="2652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5E53E-C4CD-A5AD-6C73-632409F12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8" t="34835" r="26463" b="30082"/>
          <a:stretch/>
        </p:blipFill>
        <p:spPr>
          <a:xfrm>
            <a:off x="7437110" y="3117370"/>
            <a:ext cx="1528952" cy="1792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AACBD-4F9E-0D5C-787B-C9A67294A20D}"/>
              </a:ext>
            </a:extLst>
          </p:cNvPr>
          <p:cNvSpPr txBox="1"/>
          <p:nvPr/>
        </p:nvSpPr>
        <p:spPr>
          <a:xfrm>
            <a:off x="5306881" y="4913849"/>
            <a:ext cx="171838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stackable!</a:t>
            </a:r>
          </a:p>
        </p:txBody>
      </p:sp>
    </p:spTree>
    <p:extLst>
      <p:ext uri="{BB962C8B-B14F-4D97-AF65-F5344CB8AC3E}">
        <p14:creationId xmlns:p14="http://schemas.microsoft.com/office/powerpoint/2010/main" val="1504478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1C04-74CE-F613-DFD4-2762469A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51" y="-130630"/>
            <a:ext cx="10515600" cy="1325563"/>
          </a:xfrm>
        </p:spPr>
        <p:txBody>
          <a:bodyPr/>
          <a:lstStyle/>
          <a:p>
            <a:r>
              <a:rPr lang="en-US" dirty="0"/>
              <a:t>Finally, a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1638-FED0-FA3E-5068-07C5533F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2" y="1329035"/>
            <a:ext cx="8484219" cy="44690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Include skip-add connections</a:t>
            </a:r>
          </a:p>
          <a:p>
            <a:pPr marL="0" indent="0">
              <a:buNone/>
            </a:pPr>
            <a:r>
              <a:rPr lang="en-US" sz="2400" dirty="0"/>
              <a:t>Include Layer Normalization or </a:t>
            </a:r>
            <a:r>
              <a:rPr lang="en-US" sz="2400" dirty="0" err="1"/>
              <a:t>DropOut</a:t>
            </a:r>
            <a:r>
              <a:rPr lang="en-US" sz="2400" dirty="0"/>
              <a:t> layers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Multi-Head – for N heads produce </a:t>
            </a:r>
            <a:r>
              <a:rPr lang="en-US" sz="2400" i="1" dirty="0"/>
              <a:t>Tx(H/N) </a:t>
            </a:r>
            <a:r>
              <a:rPr lang="en-US" sz="2400" dirty="0"/>
              <a:t>each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Add MLP layers on top – </a:t>
            </a:r>
          </a:p>
          <a:p>
            <a:pPr marL="0" indent="0">
              <a:buNone/>
            </a:pPr>
            <a:r>
              <a:rPr lang="en-US" sz="2400" dirty="0"/>
              <a:t>	output another </a:t>
            </a:r>
            <a:r>
              <a:rPr lang="en-US" sz="2400" i="1" dirty="0" err="1"/>
              <a:t>TxE</a:t>
            </a:r>
            <a:r>
              <a:rPr lang="en-US" sz="2400" dirty="0"/>
              <a:t> matrix </a:t>
            </a:r>
          </a:p>
          <a:p>
            <a:pPr marL="0" indent="0">
              <a:buNone/>
            </a:pPr>
            <a:r>
              <a:rPr lang="en-US" sz="2400" dirty="0"/>
              <a:t>	or output final probabilities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1CAD4-D7AE-60E5-DA61-3CA672CA3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8" t="37708" r="51351"/>
          <a:stretch/>
        </p:blipFill>
        <p:spPr>
          <a:xfrm>
            <a:off x="9168156" y="1337332"/>
            <a:ext cx="2531328" cy="45765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48EB6-A574-CDC8-F854-29E395C9EB0E}"/>
              </a:ext>
            </a:extLst>
          </p:cNvPr>
          <p:cNvCxnSpPr/>
          <p:nvPr/>
        </p:nvCxnSpPr>
        <p:spPr>
          <a:xfrm flipH="1">
            <a:off x="7822843" y="2993832"/>
            <a:ext cx="2610977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FE301-B9C6-DC20-8AA4-63BCBDFEE4AC}"/>
              </a:ext>
            </a:extLst>
          </p:cNvPr>
          <p:cNvCxnSpPr>
            <a:cxnSpLocks/>
          </p:cNvCxnSpPr>
          <p:nvPr/>
        </p:nvCxnSpPr>
        <p:spPr>
          <a:xfrm flipH="1">
            <a:off x="8966062" y="3439650"/>
            <a:ext cx="2388705" cy="119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D2A4DD-9A2B-A609-802B-5079D2EECADA}"/>
              </a:ext>
            </a:extLst>
          </p:cNvPr>
          <p:cNvSpPr txBox="1"/>
          <p:nvPr/>
        </p:nvSpPr>
        <p:spPr>
          <a:xfrm>
            <a:off x="10188498" y="964285"/>
            <a:ext cx="115972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TxE</a:t>
            </a:r>
            <a:endParaRPr lang="en-US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7304E-2D0A-7176-93BD-466D5237F59A}"/>
              </a:ext>
            </a:extLst>
          </p:cNvPr>
          <p:cNvSpPr txBox="1"/>
          <p:nvPr/>
        </p:nvSpPr>
        <p:spPr>
          <a:xfrm>
            <a:off x="9537966" y="342208"/>
            <a:ext cx="242539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TxV</a:t>
            </a:r>
            <a:r>
              <a:rPr lang="en-US" i="1" dirty="0"/>
              <a:t> </a:t>
            </a:r>
            <a:r>
              <a:rPr lang="en-US" dirty="0"/>
              <a:t> or </a:t>
            </a:r>
            <a:r>
              <a:rPr lang="en-US" dirty="0" err="1"/>
              <a:t>num_classes</a:t>
            </a:r>
            <a:endParaRPr lang="en-US" dirty="0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6724DC4-587C-4940-8D5A-BB966F5ACCB9}"/>
              </a:ext>
            </a:extLst>
          </p:cNvPr>
          <p:cNvSpPr/>
          <p:nvPr/>
        </p:nvSpPr>
        <p:spPr>
          <a:xfrm>
            <a:off x="10690298" y="687581"/>
            <a:ext cx="323385" cy="26524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71AE46-07A4-8FDA-99D4-D3ABCCAAEC4F}"/>
              </a:ext>
            </a:extLst>
          </p:cNvPr>
          <p:cNvSpPr txBox="1"/>
          <p:nvPr/>
        </p:nvSpPr>
        <p:spPr>
          <a:xfrm>
            <a:off x="5306881" y="4913849"/>
            <a:ext cx="171838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stackable!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0CFF-CC8D-4938-4CC4-C520612A2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8" t="34835" r="26463" b="30082"/>
          <a:stretch/>
        </p:blipFill>
        <p:spPr>
          <a:xfrm>
            <a:off x="7437110" y="3117370"/>
            <a:ext cx="1528952" cy="1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31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1C04-74CE-F613-DFD4-2762469A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kinds of training strategies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568A52-35A5-B7E7-835E-DBED782D1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3412" cy="34754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GPT – predict next word only look back at prior context (which could be a whole document)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i="1" dirty="0"/>
              <a:t>Put mask on attention weights so that predictions only depend on previous tokens</a:t>
            </a:r>
          </a:p>
          <a:p>
            <a:pPr marL="0" indent="0">
              <a:buNone/>
            </a:pPr>
            <a:r>
              <a:rPr lang="en-US" sz="2400" b="1" i="1" dirty="0"/>
              <a:t>           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>
              <a:buNone/>
            </a:pPr>
            <a:r>
              <a:rPr lang="en-US" sz="2400" dirty="0"/>
              <a:t>BERT – </a:t>
            </a:r>
            <a:r>
              <a:rPr lang="en-US" sz="2400" b="1" i="1" dirty="0"/>
              <a:t>No attention mask</a:t>
            </a:r>
            <a:r>
              <a:rPr lang="en-US" sz="2400" dirty="0"/>
              <a:t> so all token dependencies can influence all other tokens predictions</a:t>
            </a:r>
          </a:p>
          <a:p>
            <a:pPr marL="0" indent="0">
              <a:buNone/>
            </a:pPr>
            <a:r>
              <a:rPr lang="en-US" sz="2400" dirty="0"/>
              <a:t>	  Special tokens help create a variety of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FA750-3813-EE58-0CDB-841FCB69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8" t="19835" r="55649" b="29500"/>
          <a:stretch/>
        </p:blipFill>
        <p:spPr>
          <a:xfrm>
            <a:off x="9552295" y="734457"/>
            <a:ext cx="1801505" cy="48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B19E-147A-E576-577B-EBE6AAD0FF01}"/>
              </a:ext>
            </a:extLst>
          </p:cNvPr>
          <p:cNvSpPr txBox="1">
            <a:spLocks/>
          </p:cNvSpPr>
          <p:nvPr/>
        </p:nvSpPr>
        <p:spPr>
          <a:xfrm>
            <a:off x="760593" y="583679"/>
            <a:ext cx="10935537" cy="53259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 (Bidirectional Encoder Representations from Transformers)</a:t>
            </a:r>
          </a:p>
          <a:p>
            <a:pPr marL="0" indent="0">
              <a:buNone/>
            </a:pPr>
            <a:r>
              <a:rPr lang="en-US" sz="2400" dirty="0"/>
              <a:t>Goal:  Train a model to develop general token-level AND sentence-level encoding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1 Pretrain on: </a:t>
            </a:r>
          </a:p>
          <a:p>
            <a:pPr marL="0" indent="0">
              <a:buNone/>
            </a:pPr>
            <a:r>
              <a:rPr lang="en-US" sz="2400" dirty="0"/>
              <a:t>- fill-in-the-blank</a:t>
            </a:r>
          </a:p>
          <a:p>
            <a:pPr marL="0" indent="0">
              <a:buNone/>
            </a:pPr>
            <a:r>
              <a:rPr lang="en-US" sz="2400" dirty="0"/>
              <a:t>- binary classification if 2 sentences go together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/>
          </a:p>
          <a:p>
            <a:pPr marL="0" indent="0">
              <a:buNone/>
            </a:pPr>
            <a:r>
              <a:rPr lang="en-US" sz="2400" dirty="0"/>
              <a:t>2 Fine tune on variety of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E2CF64-FA7D-8361-7A90-17B7CF83F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6" t="17956" r="9442" b="16641"/>
          <a:stretch/>
        </p:blipFill>
        <p:spPr>
          <a:xfrm>
            <a:off x="7326745" y="1690514"/>
            <a:ext cx="4865255" cy="22382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3A29B8-9C17-18CF-CF65-C93176BABE07}"/>
              </a:ext>
            </a:extLst>
          </p:cNvPr>
          <p:cNvSpPr txBox="1"/>
          <p:nvPr/>
        </p:nvSpPr>
        <p:spPr>
          <a:xfrm>
            <a:off x="10034517" y="3874437"/>
            <a:ext cx="245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Devlin, </a:t>
            </a:r>
            <a:r>
              <a:rPr lang="en-US" sz="1800" dirty="0" err="1"/>
              <a:t>etal</a:t>
            </a:r>
            <a:r>
              <a:rPr lang="en-US" sz="1800" dirty="0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31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2D641-7DF8-BA0E-53CA-64CA11C2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7" t="43973" r="11361" b="45172"/>
          <a:stretch/>
        </p:blipFill>
        <p:spPr>
          <a:xfrm>
            <a:off x="502752" y="2445939"/>
            <a:ext cx="11393194" cy="9233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12DC-B0C5-4C60-27BF-1687F7118043}"/>
              </a:ext>
            </a:extLst>
          </p:cNvPr>
          <p:cNvSpPr txBox="1">
            <a:spLocks/>
          </p:cNvSpPr>
          <p:nvPr/>
        </p:nvSpPr>
        <p:spPr>
          <a:xfrm>
            <a:off x="3907745" y="394751"/>
            <a:ext cx="5175316" cy="3475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 Input:   2 sentences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375A6C-B323-9CFC-073E-7514852B0933}"/>
              </a:ext>
            </a:extLst>
          </p:cNvPr>
          <p:cNvCxnSpPr>
            <a:cxnSpLocks/>
          </p:cNvCxnSpPr>
          <p:nvPr/>
        </p:nvCxnSpPr>
        <p:spPr>
          <a:xfrm>
            <a:off x="2290208" y="1538466"/>
            <a:ext cx="773893" cy="125932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3D64B9-E3A0-58D7-51CA-9609BA30180B}"/>
              </a:ext>
            </a:extLst>
          </p:cNvPr>
          <p:cNvSpPr txBox="1"/>
          <p:nvPr/>
        </p:nvSpPr>
        <p:spPr>
          <a:xfrm>
            <a:off x="970377" y="696710"/>
            <a:ext cx="186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[CLS]  </a:t>
            </a:r>
            <a:r>
              <a:rPr lang="en-US" dirty="0" err="1"/>
              <a:t>is’dummy</a:t>
            </a:r>
            <a:r>
              <a:rPr lang="en-US" dirty="0"/>
              <a:t>’ token and always present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BBB7E5-0A1A-80D9-2866-51118F2DC27B}"/>
              </a:ext>
            </a:extLst>
          </p:cNvPr>
          <p:cNvCxnSpPr>
            <a:cxnSpLocks/>
          </p:cNvCxnSpPr>
          <p:nvPr/>
        </p:nvCxnSpPr>
        <p:spPr>
          <a:xfrm flipH="1">
            <a:off x="6495403" y="1897039"/>
            <a:ext cx="123761" cy="7779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BB0B80-15C0-DB89-C6C6-0E831B339D1C}"/>
              </a:ext>
            </a:extLst>
          </p:cNvPr>
          <p:cNvSpPr txBox="1"/>
          <p:nvPr/>
        </p:nvSpPr>
        <p:spPr>
          <a:xfrm>
            <a:off x="6495402" y="1051214"/>
            <a:ext cx="2853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[SEP]  marks separation between sentences or sequences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74FB55-3E87-552B-406D-E873C5CD0D1D}"/>
              </a:ext>
            </a:extLst>
          </p:cNvPr>
          <p:cNvCxnSpPr>
            <a:cxnSpLocks/>
          </p:cNvCxnSpPr>
          <p:nvPr/>
        </p:nvCxnSpPr>
        <p:spPr>
          <a:xfrm>
            <a:off x="7567218" y="2018498"/>
            <a:ext cx="2081750" cy="65646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6DD2E4-8BFF-0EB8-84AE-C6920AE9F1C8}"/>
              </a:ext>
            </a:extLst>
          </p:cNvPr>
          <p:cNvSpPr txBox="1"/>
          <p:nvPr/>
        </p:nvSpPr>
        <p:spPr>
          <a:xfrm>
            <a:off x="9794967" y="786494"/>
            <a:ext cx="2295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[PAD] tokens help fill out sequence to T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5BDE9-9CBE-0AE6-3912-A7E14A489F27}"/>
              </a:ext>
            </a:extLst>
          </p:cNvPr>
          <p:cNvSpPr txBox="1"/>
          <p:nvPr/>
        </p:nvSpPr>
        <p:spPr>
          <a:xfrm>
            <a:off x="10101424" y="5569422"/>
            <a:ext cx="245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Devlin, </a:t>
            </a:r>
            <a:r>
              <a:rPr lang="en-US" sz="1800" dirty="0" err="1"/>
              <a:t>etal</a:t>
            </a:r>
            <a:r>
              <a:rPr lang="en-US" sz="1800" dirty="0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44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2D641-7DF8-BA0E-53CA-64CA11C2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7" t="43973" r="11361" b="17841"/>
          <a:stretch/>
        </p:blipFill>
        <p:spPr>
          <a:xfrm>
            <a:off x="502752" y="2445938"/>
            <a:ext cx="11393194" cy="32481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412DC-B0C5-4C60-27BF-1687F7118043}"/>
              </a:ext>
            </a:extLst>
          </p:cNvPr>
          <p:cNvSpPr txBox="1">
            <a:spLocks/>
          </p:cNvSpPr>
          <p:nvPr/>
        </p:nvSpPr>
        <p:spPr>
          <a:xfrm>
            <a:off x="3907745" y="394751"/>
            <a:ext cx="5175316" cy="3475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 Input:   2 sentences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375A6C-B323-9CFC-073E-7514852B0933}"/>
              </a:ext>
            </a:extLst>
          </p:cNvPr>
          <p:cNvCxnSpPr>
            <a:cxnSpLocks/>
          </p:cNvCxnSpPr>
          <p:nvPr/>
        </p:nvCxnSpPr>
        <p:spPr>
          <a:xfrm>
            <a:off x="2290208" y="1538466"/>
            <a:ext cx="773893" cy="125932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3D64B9-E3A0-58D7-51CA-9609BA30180B}"/>
              </a:ext>
            </a:extLst>
          </p:cNvPr>
          <p:cNvSpPr txBox="1"/>
          <p:nvPr/>
        </p:nvSpPr>
        <p:spPr>
          <a:xfrm>
            <a:off x="970377" y="696710"/>
            <a:ext cx="186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[CLS]  </a:t>
            </a:r>
            <a:r>
              <a:rPr lang="en-US" dirty="0" err="1"/>
              <a:t>is’dummy</a:t>
            </a:r>
            <a:r>
              <a:rPr lang="en-US" dirty="0"/>
              <a:t>’ token and always present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BBB7E5-0A1A-80D9-2866-51118F2DC27B}"/>
              </a:ext>
            </a:extLst>
          </p:cNvPr>
          <p:cNvCxnSpPr>
            <a:cxnSpLocks/>
          </p:cNvCxnSpPr>
          <p:nvPr/>
        </p:nvCxnSpPr>
        <p:spPr>
          <a:xfrm flipH="1">
            <a:off x="6495403" y="1897039"/>
            <a:ext cx="123761" cy="7779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BB0B80-15C0-DB89-C6C6-0E831B339D1C}"/>
              </a:ext>
            </a:extLst>
          </p:cNvPr>
          <p:cNvSpPr txBox="1"/>
          <p:nvPr/>
        </p:nvSpPr>
        <p:spPr>
          <a:xfrm>
            <a:off x="6495402" y="1051214"/>
            <a:ext cx="2853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[SEP]  marks separation between sentences or sequences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74FB55-3E87-552B-406D-E873C5CD0D1D}"/>
              </a:ext>
            </a:extLst>
          </p:cNvPr>
          <p:cNvCxnSpPr>
            <a:cxnSpLocks/>
          </p:cNvCxnSpPr>
          <p:nvPr/>
        </p:nvCxnSpPr>
        <p:spPr>
          <a:xfrm>
            <a:off x="7567218" y="2018498"/>
            <a:ext cx="2081750" cy="65646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35FDF-030F-52FF-027D-D4A4E3C21C89}"/>
              </a:ext>
            </a:extLst>
          </p:cNvPr>
          <p:cNvCxnSpPr>
            <a:cxnSpLocks/>
          </p:cNvCxnSpPr>
          <p:nvPr/>
        </p:nvCxnSpPr>
        <p:spPr>
          <a:xfrm flipH="1">
            <a:off x="10489038" y="3603009"/>
            <a:ext cx="524705" cy="65612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7A46E0-A614-D606-7B38-BCF5F3915068}"/>
              </a:ext>
            </a:extLst>
          </p:cNvPr>
          <p:cNvSpPr txBox="1"/>
          <p:nvPr/>
        </p:nvSpPr>
        <p:spPr>
          <a:xfrm>
            <a:off x="10597022" y="2562809"/>
            <a:ext cx="17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</a:t>
            </a:r>
            <a:r>
              <a:rPr lang="en-US" dirty="0" err="1"/>
              <a:t>TxE</a:t>
            </a:r>
            <a:r>
              <a:rPr lang="en-US" dirty="0"/>
              <a:t> matrix for ‘A’’ vs ‘B’ sentence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DD2E4-8BFF-0EB8-84AE-C6920AE9F1C8}"/>
              </a:ext>
            </a:extLst>
          </p:cNvPr>
          <p:cNvSpPr txBox="1"/>
          <p:nvPr/>
        </p:nvSpPr>
        <p:spPr>
          <a:xfrm>
            <a:off x="9794967" y="786494"/>
            <a:ext cx="2295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[PAD] tokens help fill out sequence to T items</a:t>
            </a:r>
          </a:p>
        </p:txBody>
      </p:sp>
    </p:spTree>
    <p:extLst>
      <p:ext uri="{BB962C8B-B14F-4D97-AF65-F5344CB8AC3E}">
        <p14:creationId xmlns:p14="http://schemas.microsoft.com/office/powerpoint/2010/main" val="12654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B2AD39-6317-8087-555C-F1E5CC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6" t="25367" r="56969" b="16641"/>
          <a:stretch/>
        </p:blipFill>
        <p:spPr>
          <a:xfrm>
            <a:off x="5891883" y="583679"/>
            <a:ext cx="4913649" cy="4940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B19E-147A-E576-577B-EBE6AAD0FF01}"/>
              </a:ext>
            </a:extLst>
          </p:cNvPr>
          <p:cNvSpPr txBox="1">
            <a:spLocks/>
          </p:cNvSpPr>
          <p:nvPr/>
        </p:nvSpPr>
        <p:spPr>
          <a:xfrm>
            <a:off x="33583" y="1691288"/>
            <a:ext cx="5175316" cy="3475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 –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15738-C0F5-A09E-2B28-076D4A979714}"/>
              </a:ext>
            </a:extLst>
          </p:cNvPr>
          <p:cNvSpPr txBox="1"/>
          <p:nvPr/>
        </p:nvSpPr>
        <p:spPr>
          <a:xfrm>
            <a:off x="4489745" y="3400065"/>
            <a:ext cx="164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Input tokens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BB94-8127-DF61-2A20-7A310787E590}"/>
              </a:ext>
            </a:extLst>
          </p:cNvPr>
          <p:cNvSpPr txBox="1"/>
          <p:nvPr/>
        </p:nvSpPr>
        <p:spPr>
          <a:xfrm>
            <a:off x="4587553" y="284277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0504E-BB14-0DCE-C218-5F210044B0A2}"/>
              </a:ext>
            </a:extLst>
          </p:cNvPr>
          <p:cNvSpPr txBox="1"/>
          <p:nvPr/>
        </p:nvSpPr>
        <p:spPr>
          <a:xfrm>
            <a:off x="3189249" y="2217253"/>
            <a:ext cx="291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Transformer Layers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E0F32-A7FA-F808-5B2A-E4330CC8B8D1}"/>
              </a:ext>
            </a:extLst>
          </p:cNvPr>
          <p:cNvSpPr txBox="1"/>
          <p:nvPr/>
        </p:nvSpPr>
        <p:spPr>
          <a:xfrm>
            <a:off x="2958530" y="1659967"/>
            <a:ext cx="306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Last layer </a:t>
            </a:r>
            <a:r>
              <a:rPr lang="en-US" i="1" dirty="0" err="1"/>
              <a:t>TxV</a:t>
            </a:r>
            <a:r>
              <a:rPr lang="en-US" dirty="0"/>
              <a:t>  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14ACF-F82F-3ED4-F509-482FCB1F3ED7}"/>
              </a:ext>
            </a:extLst>
          </p:cNvPr>
          <p:cNvCxnSpPr>
            <a:cxnSpLocks/>
          </p:cNvCxnSpPr>
          <p:nvPr/>
        </p:nvCxnSpPr>
        <p:spPr>
          <a:xfrm flipV="1">
            <a:off x="6096000" y="3825628"/>
            <a:ext cx="452358" cy="9920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ED200D-FF51-0839-3FF4-C275DB265822}"/>
              </a:ext>
            </a:extLst>
          </p:cNvPr>
          <p:cNvSpPr txBox="1"/>
          <p:nvPr/>
        </p:nvSpPr>
        <p:spPr>
          <a:xfrm>
            <a:off x="5413027" y="4817660"/>
            <a:ext cx="186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[CLS]  </a:t>
            </a:r>
            <a:r>
              <a:rPr lang="en-US" dirty="0" err="1"/>
              <a:t>is’dummy</a:t>
            </a:r>
            <a:r>
              <a:rPr lang="en-US" dirty="0"/>
              <a:t>’ token and always present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F81D2-48B5-1CC8-056E-A9002AFED80E}"/>
              </a:ext>
            </a:extLst>
          </p:cNvPr>
          <p:cNvSpPr txBox="1"/>
          <p:nvPr/>
        </p:nvSpPr>
        <p:spPr>
          <a:xfrm>
            <a:off x="10208807" y="5562524"/>
            <a:ext cx="2453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Devlin, </a:t>
            </a:r>
            <a:r>
              <a:rPr lang="en-US" sz="1800" dirty="0" err="1"/>
              <a:t>etal</a:t>
            </a:r>
            <a:r>
              <a:rPr lang="en-US" sz="1800" dirty="0"/>
              <a:t>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5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2CF64-FA7D-8361-7A90-17B7CF83F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6" t="25367" r="56969" b="16641"/>
          <a:stretch/>
        </p:blipFill>
        <p:spPr>
          <a:xfrm>
            <a:off x="5891883" y="583679"/>
            <a:ext cx="4913649" cy="4940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B19E-147A-E576-577B-EBE6AAD0FF01}"/>
              </a:ext>
            </a:extLst>
          </p:cNvPr>
          <p:cNvSpPr txBox="1">
            <a:spLocks/>
          </p:cNvSpPr>
          <p:nvPr/>
        </p:nvSpPr>
        <p:spPr>
          <a:xfrm>
            <a:off x="33583" y="1691288"/>
            <a:ext cx="5175316" cy="34754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BERT –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For classification over paired sentences or any text, train C row vector (in the last layer </a:t>
            </a:r>
            <a:r>
              <a:rPr lang="en-US" sz="2400" i="1" dirty="0" err="1"/>
              <a:t>TxV</a:t>
            </a:r>
            <a:r>
              <a:rPr lang="en-US" sz="2400" dirty="0"/>
              <a:t> output matrix)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“NSP”: classify if next sentence follows first sentence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3F59D-9F2E-9CE8-FE88-114B59FCFF54}"/>
              </a:ext>
            </a:extLst>
          </p:cNvPr>
          <p:cNvSpPr txBox="1"/>
          <p:nvPr/>
        </p:nvSpPr>
        <p:spPr>
          <a:xfrm>
            <a:off x="3862316" y="464024"/>
            <a:ext cx="354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a classification task on this [CLS] token prediction only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90EAC1-D7B8-4056-20E0-56AA94DD4599}"/>
              </a:ext>
            </a:extLst>
          </p:cNvPr>
          <p:cNvCxnSpPr>
            <a:cxnSpLocks/>
          </p:cNvCxnSpPr>
          <p:nvPr/>
        </p:nvCxnSpPr>
        <p:spPr>
          <a:xfrm>
            <a:off x="5439524" y="1112267"/>
            <a:ext cx="904717" cy="51181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14ACF-F82F-3ED4-F509-482FCB1F3ED7}"/>
              </a:ext>
            </a:extLst>
          </p:cNvPr>
          <p:cNvCxnSpPr>
            <a:cxnSpLocks/>
          </p:cNvCxnSpPr>
          <p:nvPr/>
        </p:nvCxnSpPr>
        <p:spPr>
          <a:xfrm flipV="1">
            <a:off x="6096000" y="3825628"/>
            <a:ext cx="452358" cy="9920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ED200D-FF51-0839-3FF4-C275DB265822}"/>
              </a:ext>
            </a:extLst>
          </p:cNvPr>
          <p:cNvSpPr txBox="1"/>
          <p:nvPr/>
        </p:nvSpPr>
        <p:spPr>
          <a:xfrm>
            <a:off x="5413027" y="4817660"/>
            <a:ext cx="18624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[CLS]  </a:t>
            </a:r>
            <a:r>
              <a:rPr lang="en-US" dirty="0" err="1"/>
              <a:t>is’dummy</a:t>
            </a:r>
            <a:r>
              <a:rPr lang="en-US" dirty="0"/>
              <a:t>’ token and always present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26919A-7967-D66E-FBF4-962C2ED6EF6A}"/>
              </a:ext>
            </a:extLst>
          </p:cNvPr>
          <p:cNvCxnSpPr>
            <a:cxnSpLocks/>
          </p:cNvCxnSpPr>
          <p:nvPr/>
        </p:nvCxnSpPr>
        <p:spPr>
          <a:xfrm flipV="1">
            <a:off x="5208899" y="1856096"/>
            <a:ext cx="1014480" cy="6823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0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5CCEC-06DE-C7C1-C0A1-7014FC4ED2F9}"/>
              </a:ext>
            </a:extLst>
          </p:cNvPr>
          <p:cNvSpPr txBox="1"/>
          <p:nvPr/>
        </p:nvSpPr>
        <p:spPr>
          <a:xfrm>
            <a:off x="412595" y="1382752"/>
            <a:ext cx="73821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this sequence:   </a:t>
            </a:r>
          </a:p>
          <a:p>
            <a:endParaRPr lang="en-US" sz="2400" dirty="0"/>
          </a:p>
          <a:p>
            <a:r>
              <a:rPr lang="en-US" sz="2400" i="1" dirty="0"/>
              <a:t>The Law will never be perfect, but it’s application should be just - this is what we are missing, in my opinion  &lt;End of Sequence&gt;</a:t>
            </a:r>
          </a:p>
          <a:p>
            <a:endParaRPr lang="en-US" sz="2400" dirty="0"/>
          </a:p>
          <a:p>
            <a:r>
              <a:rPr lang="en-US" sz="2400" dirty="0"/>
              <a:t>What does ‘it’ refer to that can have an ‘application’?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5AC31-F12E-81B0-A739-19462E6D3A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Dependences of Language</a:t>
            </a:r>
          </a:p>
        </p:txBody>
      </p:sp>
    </p:spTree>
    <p:extLst>
      <p:ext uri="{BB962C8B-B14F-4D97-AF65-F5344CB8AC3E}">
        <p14:creationId xmlns:p14="http://schemas.microsoft.com/office/powerpoint/2010/main" val="416310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DAC4-921C-B3E7-CBDB-7932B173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KerasNLP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3E38-E772-4D34-8F95-F5C02BFB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475424"/>
          </a:xfrm>
        </p:spPr>
        <p:txBody>
          <a:bodyPr/>
          <a:lstStyle/>
          <a:p>
            <a:r>
              <a:rPr lang="en-US" sz="2400" dirty="0" err="1"/>
              <a:t>KerasNLP</a:t>
            </a:r>
            <a:r>
              <a:rPr lang="en-US" sz="2400" dirty="0"/>
              <a:t> is an extension to </a:t>
            </a:r>
            <a:r>
              <a:rPr lang="en-US" sz="2400" dirty="0" err="1"/>
              <a:t>Keras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KerasNLP</a:t>
            </a:r>
            <a:r>
              <a:rPr lang="en-US" sz="2400" dirty="0"/>
              <a:t> has several pre-trained LLMs (large language models).  Each model comes with related modules, for example: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GPT2Backbone         the model without task specific output layers</a:t>
            </a:r>
          </a:p>
          <a:p>
            <a:pPr lvl="1"/>
            <a:r>
              <a:rPr lang="en-US" dirty="0"/>
              <a:t>GPT2CausalLM         the model with output predictions</a:t>
            </a:r>
          </a:p>
          <a:p>
            <a:pPr lvl="1"/>
            <a:r>
              <a:rPr lang="en-US" dirty="0"/>
              <a:t>GPT2CausalLMPreprocessor  the preprocessor that feeds </a:t>
            </a:r>
            <a:r>
              <a:rPr lang="en-US" dirty="0" err="1"/>
              <a:t>model.fit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00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DAC4-921C-B3E7-CBDB-7932B173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KerasNLP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3E38-E772-4D34-8F95-F5C02BFB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475424"/>
          </a:xfrm>
        </p:spPr>
        <p:txBody>
          <a:bodyPr/>
          <a:lstStyle/>
          <a:p>
            <a:r>
              <a:rPr lang="en-US" sz="2400" dirty="0" err="1"/>
              <a:t>KerasNLP</a:t>
            </a:r>
            <a:r>
              <a:rPr lang="en-US" sz="2400" dirty="0"/>
              <a:t> is an extension to </a:t>
            </a:r>
            <a:r>
              <a:rPr lang="en-US" sz="2400" dirty="0" err="1"/>
              <a:t>Keras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KerasNLP</a:t>
            </a:r>
            <a:r>
              <a:rPr lang="en-US" sz="2400" dirty="0"/>
              <a:t> has several pre-trained LLMs (large language models).  Each model comes with related modules, for example: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dirty="0"/>
              <a:t>GPT2Backbone         the model without task specific output layers</a:t>
            </a:r>
          </a:p>
          <a:p>
            <a:pPr lvl="1"/>
            <a:r>
              <a:rPr lang="en-US" dirty="0"/>
              <a:t>GPT2CausalLM         the model with output predictions</a:t>
            </a:r>
          </a:p>
          <a:p>
            <a:pPr lvl="1"/>
            <a:r>
              <a:rPr lang="en-US" dirty="0"/>
              <a:t>GPT2CausalLMPreprocessor  the preprocessor that feeds </a:t>
            </a:r>
            <a:r>
              <a:rPr lang="en-US" dirty="0" err="1"/>
              <a:t>model.fit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We will use pre-trained BERT and compare different BERT versions</a:t>
            </a:r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5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BFC41-0FF3-D6E3-6138-0D7A30A9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8" t="31544" r="19421" b="28130"/>
          <a:stretch/>
        </p:blipFill>
        <p:spPr>
          <a:xfrm>
            <a:off x="8923415" y="4661559"/>
            <a:ext cx="3268585" cy="1048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80835-BA47-027D-C8E7-8D834922B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4" t="30965" r="16472" b="58207"/>
          <a:stretch/>
        </p:blipFill>
        <p:spPr>
          <a:xfrm>
            <a:off x="5978404" y="885731"/>
            <a:ext cx="5630487" cy="43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47D24-998C-F012-97CD-D62A7C72A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0" t="20133"/>
          <a:stretch/>
        </p:blipFill>
        <p:spPr>
          <a:xfrm>
            <a:off x="8764857" y="2105978"/>
            <a:ext cx="3268585" cy="1771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29FF0-F63B-4849-9BD1-397050FF00E8}"/>
              </a:ext>
            </a:extLst>
          </p:cNvPr>
          <p:cNvSpPr txBox="1"/>
          <p:nvPr/>
        </p:nvSpPr>
        <p:spPr>
          <a:xfrm>
            <a:off x="273347" y="98609"/>
            <a:ext cx="95620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Keras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NLP package is not in the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tensorflow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container, so we can do: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1. Rebuild Container  - check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2. Set up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conda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3. Run ‘pip install’ commands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Option 3 is quick and a bit dirtier, but often useful and part of tutorials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On Expanse you might get warnings or logging errors.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But it should show the package as installed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/>
              <a:t>Note, ‘pip install’ will put packages in .local directory which is on </a:t>
            </a:r>
            <a:r>
              <a:rPr lang="en-US" sz="2400" dirty="0" err="1"/>
              <a:t>PythonPath</a:t>
            </a:r>
            <a:r>
              <a:rPr lang="en-US" sz="2400" dirty="0"/>
              <a:t>.  So there’s a potential to clash with other notebooks – you may have  move/manage your .local  directories</a:t>
            </a:r>
          </a:p>
        </p:txBody>
      </p:sp>
    </p:spTree>
    <p:extLst>
      <p:ext uri="{BB962C8B-B14F-4D97-AF65-F5344CB8AC3E}">
        <p14:creationId xmlns:p14="http://schemas.microsoft.com/office/powerpoint/2010/main" val="3885665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DAC4-921C-B3E7-CBDB-7932B173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exercise using </a:t>
            </a:r>
            <a:r>
              <a:rPr lang="en-US" dirty="0" err="1"/>
              <a:t>KerasNLP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3E38-E772-4D34-8F95-F5C02BFB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94" y="1557473"/>
            <a:ext cx="11127059" cy="3475424"/>
          </a:xfrm>
        </p:spPr>
        <p:txBody>
          <a:bodyPr/>
          <a:lstStyle/>
          <a:p>
            <a:r>
              <a:rPr lang="en-US" dirty="0"/>
              <a:t>In a terminal window start the notebook session for </a:t>
            </a:r>
            <a:r>
              <a:rPr lang="en-US" dirty="0" err="1"/>
              <a:t>keras-nlp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…]$ cd 4.6_deep_learning_special_connections</a:t>
            </a:r>
          </a:p>
          <a:p>
            <a:pPr marL="0" indent="0">
              <a:buNone/>
            </a:pPr>
            <a:r>
              <a:rPr lang="en-US" dirty="0"/>
              <a:t>         …]$  </a:t>
            </a:r>
            <a:r>
              <a:rPr lang="en-US" dirty="0" err="1"/>
              <a:t>jupyter</a:t>
            </a:r>
            <a:r>
              <a:rPr lang="en-US" dirty="0"/>
              <a:t>-compute-</a:t>
            </a:r>
            <a:r>
              <a:rPr lang="en-US" dirty="0" err="1"/>
              <a:t>keras</a:t>
            </a:r>
            <a:r>
              <a:rPr lang="en-US" dirty="0"/>
              <a:t>-</a:t>
            </a:r>
            <a:r>
              <a:rPr lang="en-US" dirty="0" err="1"/>
              <a:t>nlp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the URL and look for the </a:t>
            </a:r>
            <a:r>
              <a:rPr lang="en-US" i="1" dirty="0"/>
              <a:t>CIML23_BERT_FineTune_v3.ipynb </a:t>
            </a:r>
            <a:r>
              <a:rPr lang="en-US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FA5EF-8F56-328E-EFE9-C2D53635E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 t="83577" r="10823" b="3910"/>
          <a:stretch/>
        </p:blipFill>
        <p:spPr>
          <a:xfrm>
            <a:off x="348136" y="3518731"/>
            <a:ext cx="11495727" cy="91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0E4DB-CB20-83B2-3497-27D795593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5" t="3284" r="7415" b="14161"/>
          <a:stretch/>
        </p:blipFill>
        <p:spPr>
          <a:xfrm>
            <a:off x="5374277" y="522515"/>
            <a:ext cx="6686331" cy="4648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A1E6DA-EC5F-28FE-9CCF-97BA88E28648}"/>
              </a:ext>
            </a:extLst>
          </p:cNvPr>
          <p:cNvSpPr txBox="1"/>
          <p:nvPr/>
        </p:nvSpPr>
        <p:spPr>
          <a:xfrm>
            <a:off x="407162" y="277028"/>
            <a:ext cx="4498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Keras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 NLP package has several BERT versions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So let’s start with  ‘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/>
              </a:rPr>
              <a:t>bert</a:t>
            </a:r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-small’  (28M parameters)</a:t>
            </a:r>
            <a:endParaRPr lang="en-US" sz="2400" dirty="0"/>
          </a:p>
          <a:p>
            <a:pPr algn="l"/>
            <a:endParaRPr lang="en-US" sz="2400" b="0" i="0" u="none" strike="noStrike" baseline="0" dirty="0"/>
          </a:p>
          <a:p>
            <a:pPr algn="l"/>
            <a:endParaRPr lang="pt-BR" sz="2400" b="0" i="0" u="none" strike="noStrike" baseline="0" dirty="0">
              <a:solidFill>
                <a:srgbClr val="000000"/>
              </a:solidFill>
              <a:latin typeface="NimbusRomNo9L-Medi"/>
            </a:endParaRPr>
          </a:p>
          <a:p>
            <a:pPr algn="l"/>
            <a:r>
              <a:rPr lang="pt-BR" sz="2400" dirty="0">
                <a:solidFill>
                  <a:srgbClr val="000000"/>
                </a:solidFill>
                <a:latin typeface="NimbusRomNo9L-Medi"/>
              </a:rPr>
              <a:t>For reference:</a:t>
            </a:r>
            <a:endParaRPr lang="pt-BR" sz="2400" b="0" i="0" u="none" strike="noStrike" baseline="0" dirty="0">
              <a:solidFill>
                <a:srgbClr val="000000"/>
              </a:solidFill>
              <a:latin typeface="NimbusRomNo9L-Medi"/>
            </a:endParaRPr>
          </a:p>
          <a:p>
            <a:pPr algn="l"/>
            <a:r>
              <a:rPr lang="pt-BR" sz="2400" b="0" i="0" u="none" strike="noStrike" baseline="0" dirty="0">
                <a:solidFill>
                  <a:srgbClr val="000000"/>
                </a:solidFill>
                <a:latin typeface="NimbusRomNo9L-Medi"/>
              </a:rPr>
              <a:t>BERT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NimbusRomNo9L-Medi"/>
              </a:rPr>
              <a:t>BASE </a:t>
            </a:r>
            <a:r>
              <a:rPr lang="pt-BR" sz="2400" b="0" i="0" u="none" strike="noStrike" baseline="0" dirty="0">
                <a:solidFill>
                  <a:srgbClr val="000000"/>
                </a:solidFill>
                <a:latin typeface="NimbusRomNo9L-Regu"/>
              </a:rPr>
              <a:t>(L=12, H=768, Attn=12, Total Parameters=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RomNo9L-Regu"/>
              </a:rPr>
              <a:t>110M)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RomNo9L-Medi"/>
              </a:rPr>
              <a:t>BERT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NimbusRomNo9L-Medi"/>
              </a:rPr>
              <a:t>LARGE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NimbusRomNo9L-Regu"/>
              </a:rPr>
              <a:t>(L=24, H=1024,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NimbusRomNo9L-Regu"/>
              </a:rPr>
              <a:t>Attn=16, Total Parameters=340M).</a:t>
            </a:r>
            <a:endParaRPr lang="en-US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2A9D17-644D-2663-E42A-9F38BEFF583B}"/>
              </a:ext>
            </a:extLst>
          </p:cNvPr>
          <p:cNvCxnSpPr/>
          <p:nvPr/>
        </p:nvCxnSpPr>
        <p:spPr>
          <a:xfrm>
            <a:off x="4735773" y="2074460"/>
            <a:ext cx="638504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90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12B3F1-7736-3FE8-2891-D5053F466489}"/>
              </a:ext>
            </a:extLst>
          </p:cNvPr>
          <p:cNvSpPr txBox="1"/>
          <p:nvPr/>
        </p:nvSpPr>
        <p:spPr>
          <a:xfrm>
            <a:off x="2231571" y="2209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8883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92626-390B-655E-C230-94D5569AB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6" t="25691" r="16494" b="18374"/>
          <a:stretch/>
        </p:blipFill>
        <p:spPr>
          <a:xfrm rot="5400000">
            <a:off x="7786478" y="2507383"/>
            <a:ext cx="5319129" cy="2651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5CCEC-06DE-C7C1-C0A1-7014FC4ED2F9}"/>
              </a:ext>
            </a:extLst>
          </p:cNvPr>
          <p:cNvSpPr txBox="1"/>
          <p:nvPr/>
        </p:nvSpPr>
        <p:spPr>
          <a:xfrm>
            <a:off x="412595" y="1382752"/>
            <a:ext cx="73821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this sequence:   </a:t>
            </a:r>
          </a:p>
          <a:p>
            <a:endParaRPr lang="en-US" sz="2400" dirty="0"/>
          </a:p>
          <a:p>
            <a:r>
              <a:rPr lang="en-US" sz="2400" i="1" dirty="0"/>
              <a:t>The Law will never be perfect, but it’s application should be just - this is what we are missing, in my opinion  &lt;End of Sequence&gt;</a:t>
            </a:r>
          </a:p>
          <a:p>
            <a:endParaRPr lang="en-US" sz="2400" dirty="0"/>
          </a:p>
          <a:p>
            <a:r>
              <a:rPr lang="en-US" sz="2400" dirty="0"/>
              <a:t>What does ‘it’ refer to that can have an ‘application’?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err="1"/>
              <a:t>e.g</a:t>
            </a:r>
            <a:r>
              <a:rPr lang="en-US" sz="2400" dirty="0"/>
              <a:t>  ‘it’ refers back to ‘Law’, which is part of ‘the Law’ noun phrase, which is the entity that will ‘never be perfect’, and so on …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5AC31-F12E-81B0-A739-19462E6D3A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rgbClr val="003B7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Dependences of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A5370-A12B-2BDC-36E6-5ACFB69B7269}"/>
              </a:ext>
            </a:extLst>
          </p:cNvPr>
          <p:cNvSpPr txBox="1"/>
          <p:nvPr/>
        </p:nvSpPr>
        <p:spPr>
          <a:xfrm>
            <a:off x="4103648" y="5814734"/>
            <a:ext cx="516143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many dependencies and interactions</a:t>
            </a:r>
          </a:p>
        </p:txBody>
      </p:sp>
    </p:spTree>
    <p:extLst>
      <p:ext uri="{BB962C8B-B14F-4D97-AF65-F5344CB8AC3E}">
        <p14:creationId xmlns:p14="http://schemas.microsoft.com/office/powerpoint/2010/main" val="24324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174B-4D4F-0F5B-2B70-87A0712D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problem to get some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509B-15ED-373A-7973-02E9DBDD1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Let's use the following list of 5 tokens: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000000"/>
                </a:solidFill>
                <a:latin typeface="Helvetica Neue"/>
              </a:rPr>
              <a:t>		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&lt;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tart&gt;, the, man, chicken, ordered</a:t>
            </a:r>
          </a:p>
          <a:p>
            <a:pPr marL="0" indent="0" algn="l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Let's use this sequence of 6 tokens as our only: 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		&lt;start&gt; the man ordered the chicken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If we use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token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Helvetica Neue"/>
              </a:rPr>
              <a:t> ids 1 to 5 it is the sequence of 6 numbers [1,2,3,5,2,4]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Now let's try to predict the next word by 'attention' idea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21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0840D-AB40-2609-59B3-B27A76A81D82}"/>
              </a:ext>
            </a:extLst>
          </p:cNvPr>
          <p:cNvSpPr txBox="1"/>
          <p:nvPr/>
        </p:nvSpPr>
        <p:spPr>
          <a:xfrm>
            <a:off x="312235" y="1183905"/>
            <a:ext cx="11251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data:  5 tokens (V=5),</a:t>
            </a:r>
          </a:p>
          <a:p>
            <a:r>
              <a:rPr lang="en-US" sz="2400" dirty="0"/>
              <a:t>                 1 sequence (length=T=6):   &lt;Start&gt; the man ordered the chicken</a:t>
            </a:r>
          </a:p>
          <a:p>
            <a:endParaRPr lang="en-US" sz="2400" dirty="0"/>
          </a:p>
          <a:p>
            <a:r>
              <a:rPr lang="en-US" sz="2400" dirty="0"/>
              <a:t>A basic solution is bigram matrix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eg</a:t>
            </a:r>
            <a:r>
              <a:rPr lang="en-US" sz="2400" dirty="0"/>
              <a:t> a  sequence of tokens (rows) and current word predictions (cols)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2BB027-941C-CE7D-A3F9-120986BFC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69561"/>
              </p:ext>
            </p:extLst>
          </p:nvPr>
        </p:nvGraphicFramePr>
        <p:xfrm>
          <a:off x="6233532" y="3555771"/>
          <a:ext cx="4832194" cy="321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153">
                  <a:extLst>
                    <a:ext uri="{9D8B030D-6E8A-4147-A177-3AD203B41FA5}">
                      <a16:colId xmlns:a16="http://schemas.microsoft.com/office/drawing/2014/main" val="1868470575"/>
                    </a:ext>
                  </a:extLst>
                </a:gridCol>
                <a:gridCol w="743153">
                  <a:extLst>
                    <a:ext uri="{9D8B030D-6E8A-4147-A177-3AD203B41FA5}">
                      <a16:colId xmlns:a16="http://schemas.microsoft.com/office/drawing/2014/main" val="1835006111"/>
                    </a:ext>
                  </a:extLst>
                </a:gridCol>
                <a:gridCol w="756494">
                  <a:extLst>
                    <a:ext uri="{9D8B030D-6E8A-4147-A177-3AD203B41FA5}">
                      <a16:colId xmlns:a16="http://schemas.microsoft.com/office/drawing/2014/main" val="2159005106"/>
                    </a:ext>
                  </a:extLst>
                </a:gridCol>
                <a:gridCol w="649406">
                  <a:extLst>
                    <a:ext uri="{9D8B030D-6E8A-4147-A177-3AD203B41FA5}">
                      <a16:colId xmlns:a16="http://schemas.microsoft.com/office/drawing/2014/main" val="2587851389"/>
                    </a:ext>
                  </a:extLst>
                </a:gridCol>
                <a:gridCol w="576814">
                  <a:extLst>
                    <a:ext uri="{9D8B030D-6E8A-4147-A177-3AD203B41FA5}">
                      <a16:colId xmlns:a16="http://schemas.microsoft.com/office/drawing/2014/main" val="2183539783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1265581401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4264353122"/>
                    </a:ext>
                  </a:extLst>
                </a:gridCol>
              </a:tblGrid>
              <a:tr h="449972">
                <a:tc>
                  <a:txBody>
                    <a:bodyPr/>
                    <a:lstStyle/>
                    <a:p>
                      <a:r>
                        <a:rPr lang="en-US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strt</a:t>
                      </a:r>
                      <a:r>
                        <a:rPr lang="en-US" sz="1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Chikn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592309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&lt;start&gt;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71342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The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26361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88858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Orde.r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23565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The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3257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Chick.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685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0CA227E-4079-E626-6B9A-84808CEF5DC6}"/>
              </a:ext>
            </a:extLst>
          </p:cNvPr>
          <p:cNvSpPr txBox="1"/>
          <p:nvPr/>
        </p:nvSpPr>
        <p:spPr>
          <a:xfrm>
            <a:off x="6791554" y="3018639"/>
            <a:ext cx="4111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X= Sequence-to-Word is </a:t>
            </a:r>
            <a:r>
              <a:rPr lang="en-US" sz="2000" b="1" dirty="0" err="1"/>
              <a:t>TxV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2C88-D978-D03B-A1C9-A4CF213C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toy task: predict next word</a:t>
            </a:r>
          </a:p>
        </p:txBody>
      </p:sp>
    </p:spTree>
    <p:extLst>
      <p:ext uri="{BB962C8B-B14F-4D97-AF65-F5344CB8AC3E}">
        <p14:creationId xmlns:p14="http://schemas.microsoft.com/office/powerpoint/2010/main" val="100853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0840D-AB40-2609-59B3-B27A76A81D82}"/>
              </a:ext>
            </a:extLst>
          </p:cNvPr>
          <p:cNvSpPr txBox="1"/>
          <p:nvPr/>
        </p:nvSpPr>
        <p:spPr>
          <a:xfrm>
            <a:off x="312235" y="1183905"/>
            <a:ext cx="11251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data:  5 tokens (V=5),</a:t>
            </a:r>
          </a:p>
          <a:p>
            <a:r>
              <a:rPr lang="en-US" sz="2400" dirty="0"/>
              <a:t>                 1 sequence (length=T=6):   &lt;Start&gt; the man ordered the chicken</a:t>
            </a:r>
          </a:p>
          <a:p>
            <a:endParaRPr lang="en-US" sz="2400" dirty="0"/>
          </a:p>
          <a:p>
            <a:r>
              <a:rPr lang="en-US" sz="2400" dirty="0"/>
              <a:t>A basic solution is bigram matrix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eg</a:t>
            </a:r>
            <a:r>
              <a:rPr lang="en-US" sz="2400" dirty="0"/>
              <a:t> a  sequence of tokens (rows) and current word predictions (cols)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02BB027-941C-CE7D-A3F9-120986BFCEAC}"/>
              </a:ext>
            </a:extLst>
          </p:cNvPr>
          <p:cNvGraphicFramePr>
            <a:graphicFrameLocks noGrp="1"/>
          </p:cNvGraphicFramePr>
          <p:nvPr/>
        </p:nvGraphicFramePr>
        <p:xfrm>
          <a:off x="6233532" y="3555771"/>
          <a:ext cx="4832194" cy="3217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153">
                  <a:extLst>
                    <a:ext uri="{9D8B030D-6E8A-4147-A177-3AD203B41FA5}">
                      <a16:colId xmlns:a16="http://schemas.microsoft.com/office/drawing/2014/main" val="1868470575"/>
                    </a:ext>
                  </a:extLst>
                </a:gridCol>
                <a:gridCol w="743153">
                  <a:extLst>
                    <a:ext uri="{9D8B030D-6E8A-4147-A177-3AD203B41FA5}">
                      <a16:colId xmlns:a16="http://schemas.microsoft.com/office/drawing/2014/main" val="1835006111"/>
                    </a:ext>
                  </a:extLst>
                </a:gridCol>
                <a:gridCol w="756494">
                  <a:extLst>
                    <a:ext uri="{9D8B030D-6E8A-4147-A177-3AD203B41FA5}">
                      <a16:colId xmlns:a16="http://schemas.microsoft.com/office/drawing/2014/main" val="2159005106"/>
                    </a:ext>
                  </a:extLst>
                </a:gridCol>
                <a:gridCol w="649406">
                  <a:extLst>
                    <a:ext uri="{9D8B030D-6E8A-4147-A177-3AD203B41FA5}">
                      <a16:colId xmlns:a16="http://schemas.microsoft.com/office/drawing/2014/main" val="2587851389"/>
                    </a:ext>
                  </a:extLst>
                </a:gridCol>
                <a:gridCol w="576814">
                  <a:extLst>
                    <a:ext uri="{9D8B030D-6E8A-4147-A177-3AD203B41FA5}">
                      <a16:colId xmlns:a16="http://schemas.microsoft.com/office/drawing/2014/main" val="2183539783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1265581401"/>
                    </a:ext>
                  </a:extLst>
                </a:gridCol>
                <a:gridCol w="681587">
                  <a:extLst>
                    <a:ext uri="{9D8B030D-6E8A-4147-A177-3AD203B41FA5}">
                      <a16:colId xmlns:a16="http://schemas.microsoft.com/office/drawing/2014/main" val="4264353122"/>
                    </a:ext>
                  </a:extLst>
                </a:gridCol>
              </a:tblGrid>
              <a:tr h="449972">
                <a:tc>
                  <a:txBody>
                    <a:bodyPr/>
                    <a:lstStyle/>
                    <a:p>
                      <a:r>
                        <a:rPr lang="en-US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  <a:r>
                        <a:rPr lang="en-US" sz="1400" dirty="0" err="1"/>
                        <a:t>strt</a:t>
                      </a:r>
                      <a:r>
                        <a:rPr lang="en-US" sz="1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Chikn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592309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&lt;start&gt;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171342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The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726361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Man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988858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Orde.r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23565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The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453257"/>
                  </a:ext>
                </a:extLst>
              </a:tr>
              <a:tr h="44997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Chick.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685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0CA227E-4079-E626-6B9A-84808CEF5DC6}"/>
              </a:ext>
            </a:extLst>
          </p:cNvPr>
          <p:cNvSpPr txBox="1"/>
          <p:nvPr/>
        </p:nvSpPr>
        <p:spPr>
          <a:xfrm>
            <a:off x="6791554" y="3018639"/>
            <a:ext cx="4111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X= Sequence-to-Word is </a:t>
            </a:r>
            <a:r>
              <a:rPr lang="en-US" sz="2000" b="1" dirty="0" err="1"/>
              <a:t>TxV</a:t>
            </a:r>
            <a:endParaRPr 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2C88-D978-D03B-A1C9-A4CF213C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toy task: predict next 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D9072B-0012-34AE-D1F9-5FD320FD42AC}"/>
              </a:ext>
            </a:extLst>
          </p:cNvPr>
          <p:cNvSpPr txBox="1"/>
          <p:nvPr/>
        </p:nvSpPr>
        <p:spPr>
          <a:xfrm>
            <a:off x="156117" y="3886896"/>
            <a:ext cx="5939883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Challenge, can we learn predictions (</a:t>
            </a:r>
            <a:r>
              <a:rPr lang="en-US" sz="2000" i="1" dirty="0">
                <a:sym typeface="Wingdings" panose="05000000000000000000" pitchFamily="2" charset="2"/>
              </a:rPr>
              <a:t>)</a:t>
            </a:r>
            <a:r>
              <a:rPr lang="en-US" sz="2000" i="1" dirty="0"/>
              <a:t> that depend on context of other tokens and/or position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After     &lt;Start&gt;       the</a:t>
            </a:r>
            <a:r>
              <a:rPr lang="en-US" sz="2000" i="1" dirty="0">
                <a:sym typeface="Wingdings" panose="05000000000000000000" pitchFamily="2" charset="2"/>
              </a:rPr>
              <a:t> man = 1.0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ym typeface="Wingdings" panose="05000000000000000000" pitchFamily="2" charset="2"/>
              </a:rPr>
              <a:t>After   ‘Ordered’       the  chicken</a:t>
            </a:r>
            <a:r>
              <a:rPr lang="en-US" sz="2000" i="1" dirty="0"/>
              <a:t>  = 1.0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0B6A1B-0396-44FC-386A-608AB3CBDD98}"/>
              </a:ext>
            </a:extLst>
          </p:cNvPr>
          <p:cNvGrpSpPr/>
          <p:nvPr/>
        </p:nvGrpSpPr>
        <p:grpSpPr>
          <a:xfrm>
            <a:off x="8541832" y="3460461"/>
            <a:ext cx="1149844" cy="985976"/>
            <a:chOff x="9782349" y="524109"/>
            <a:chExt cx="1019206" cy="78620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04733E-0572-EE7F-9556-FF05D306D33E}"/>
                </a:ext>
              </a:extLst>
            </p:cNvPr>
            <p:cNvSpPr/>
            <p:nvPr/>
          </p:nvSpPr>
          <p:spPr>
            <a:xfrm>
              <a:off x="9782349" y="941793"/>
              <a:ext cx="385489" cy="36851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B337089-D5FB-625F-F85F-3F871A473171}"/>
                </a:ext>
              </a:extLst>
            </p:cNvPr>
            <p:cNvSpPr/>
            <p:nvPr/>
          </p:nvSpPr>
          <p:spPr>
            <a:xfrm>
              <a:off x="9866270" y="524109"/>
              <a:ext cx="935285" cy="786201"/>
            </a:xfrm>
            <a:custGeom>
              <a:avLst/>
              <a:gdLst>
                <a:gd name="connsiteX0" fmla="*/ 0 w 849265"/>
                <a:gd name="connsiteY0" fmla="*/ 359496 h 729610"/>
                <a:gd name="connsiteX1" fmla="*/ 783772 w 849265"/>
                <a:gd name="connsiteY1" fmla="*/ 11153 h 729610"/>
                <a:gd name="connsiteX2" fmla="*/ 751115 w 849265"/>
                <a:gd name="connsiteY2" fmla="*/ 729610 h 72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9265" h="729610">
                  <a:moveTo>
                    <a:pt x="0" y="359496"/>
                  </a:moveTo>
                  <a:cubicBezTo>
                    <a:pt x="329293" y="154481"/>
                    <a:pt x="658586" y="-50533"/>
                    <a:pt x="783772" y="11153"/>
                  </a:cubicBezTo>
                  <a:cubicBezTo>
                    <a:pt x="908958" y="72839"/>
                    <a:pt x="830036" y="401224"/>
                    <a:pt x="751115" y="72961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46D79E-2BCB-4350-69AC-4AFD0B358B79}"/>
              </a:ext>
            </a:extLst>
          </p:cNvPr>
          <p:cNvGrpSpPr/>
          <p:nvPr/>
        </p:nvGrpSpPr>
        <p:grpSpPr>
          <a:xfrm>
            <a:off x="8541834" y="5386826"/>
            <a:ext cx="1550022" cy="1030758"/>
            <a:chOff x="9730616" y="1892410"/>
            <a:chExt cx="1490335" cy="10622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9D47DF-8C24-A067-A3BF-B8BE7405837E}"/>
                </a:ext>
              </a:extLst>
            </p:cNvPr>
            <p:cNvSpPr/>
            <p:nvPr/>
          </p:nvSpPr>
          <p:spPr>
            <a:xfrm>
              <a:off x="9730616" y="1892410"/>
              <a:ext cx="327464" cy="3353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F7C8DD-27A5-ADB5-05E7-2035C3F843AE}"/>
                </a:ext>
              </a:extLst>
            </p:cNvPr>
            <p:cNvSpPr/>
            <p:nvPr/>
          </p:nvSpPr>
          <p:spPr>
            <a:xfrm rot="2023986" flipV="1">
              <a:off x="9848805" y="2274292"/>
              <a:ext cx="1372146" cy="680342"/>
            </a:xfrm>
            <a:custGeom>
              <a:avLst/>
              <a:gdLst>
                <a:gd name="connsiteX0" fmla="*/ 0 w 849265"/>
                <a:gd name="connsiteY0" fmla="*/ 359496 h 729610"/>
                <a:gd name="connsiteX1" fmla="*/ 783772 w 849265"/>
                <a:gd name="connsiteY1" fmla="*/ 11153 h 729610"/>
                <a:gd name="connsiteX2" fmla="*/ 751115 w 849265"/>
                <a:gd name="connsiteY2" fmla="*/ 729610 h 729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9265" h="729610">
                  <a:moveTo>
                    <a:pt x="0" y="359496"/>
                  </a:moveTo>
                  <a:cubicBezTo>
                    <a:pt x="329293" y="154481"/>
                    <a:pt x="658586" y="-50533"/>
                    <a:pt x="783772" y="11153"/>
                  </a:cubicBezTo>
                  <a:cubicBezTo>
                    <a:pt x="908958" y="72839"/>
                    <a:pt x="830036" y="401224"/>
                    <a:pt x="751115" y="72961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408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0840D-AB40-2609-59B3-B27A76A81D82}"/>
              </a:ext>
            </a:extLst>
          </p:cNvPr>
          <p:cNvSpPr txBox="1"/>
          <p:nvPr/>
        </p:nvSpPr>
        <p:spPr>
          <a:xfrm>
            <a:off x="535259" y="1246786"/>
            <a:ext cx="11245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get all tokens to ‘pass information’ about dependencies</a:t>
            </a:r>
          </a:p>
          <a:p>
            <a:endParaRPr lang="en-US" sz="2400" dirty="0"/>
          </a:p>
          <a:p>
            <a:pPr algn="ctr"/>
            <a:r>
              <a:rPr lang="en-US" sz="2400" dirty="0"/>
              <a:t>E.G.  for </a:t>
            </a:r>
            <a:r>
              <a:rPr lang="en-US" sz="2400" i="1" dirty="0"/>
              <a:t>X a </a:t>
            </a:r>
            <a:r>
              <a:rPr lang="en-US" sz="2400" i="1" dirty="0" err="1"/>
              <a:t>TxV</a:t>
            </a:r>
            <a:r>
              <a:rPr lang="en-US" sz="2400" i="1" dirty="0"/>
              <a:t> </a:t>
            </a:r>
            <a:r>
              <a:rPr lang="en-US" sz="2400" dirty="0"/>
              <a:t>matrix, we want  </a:t>
            </a:r>
            <a:r>
              <a:rPr lang="en-US" sz="2400" i="1" dirty="0"/>
              <a:t>W a </a:t>
            </a:r>
            <a:r>
              <a:rPr lang="en-US" sz="2400" i="1" dirty="0" err="1"/>
              <a:t>TxT</a:t>
            </a:r>
            <a:r>
              <a:rPr lang="en-US" sz="2400" i="1" dirty="0"/>
              <a:t> </a:t>
            </a:r>
            <a:r>
              <a:rPr lang="en-US" sz="2400" dirty="0"/>
              <a:t>matrix – aka ‘attention’ weights -</a:t>
            </a:r>
          </a:p>
          <a:p>
            <a:pPr algn="ctr"/>
            <a:r>
              <a:rPr lang="en-US" sz="2400" dirty="0"/>
              <a:t>so that   </a:t>
            </a:r>
            <a:r>
              <a:rPr lang="en-US" sz="2400" i="1" dirty="0"/>
              <a:t>W*X=</a:t>
            </a:r>
            <a:r>
              <a:rPr lang="en-US" sz="2400" i="1" dirty="0" err="1"/>
              <a:t>TxV</a:t>
            </a:r>
            <a:r>
              <a:rPr lang="en-US" sz="2400" i="1" dirty="0"/>
              <a:t>  </a:t>
            </a:r>
            <a:r>
              <a:rPr lang="en-US" sz="2400" dirty="0"/>
              <a:t>has contextual predictive information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A227E-4079-E626-6B9A-84808CEF5DC6}"/>
              </a:ext>
            </a:extLst>
          </p:cNvPr>
          <p:cNvSpPr txBox="1"/>
          <p:nvPr/>
        </p:nvSpPr>
        <p:spPr>
          <a:xfrm>
            <a:off x="4177134" y="3513405"/>
            <a:ext cx="3510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b="1" dirty="0"/>
              <a:t>X= Sequence-to-Word is </a:t>
            </a:r>
            <a:r>
              <a:rPr lang="en-US" sz="1600" b="1" dirty="0" err="1"/>
              <a:t>TxV</a:t>
            </a:r>
            <a:endParaRPr lang="en-US" sz="1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2C88-D978-D03B-A1C9-A4CF213C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attention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262E9-D73E-E5AD-ED50-9BAE66A21AE7}"/>
              </a:ext>
            </a:extLst>
          </p:cNvPr>
          <p:cNvSpPr txBox="1"/>
          <p:nvPr/>
        </p:nvSpPr>
        <p:spPr>
          <a:xfrm>
            <a:off x="1463671" y="3513405"/>
            <a:ext cx="3510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b="1" dirty="0"/>
              <a:t>W dependencies is </a:t>
            </a:r>
            <a:r>
              <a:rPr lang="en-US" sz="1600" b="1" dirty="0" err="1"/>
              <a:t>TxT</a:t>
            </a:r>
            <a:endParaRPr lang="en-US" sz="1600" b="1" dirty="0"/>
          </a:p>
        </p:txBody>
      </p: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24E24B-C178-BFD1-1C4D-146A93C7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62" y="4020012"/>
            <a:ext cx="8185773" cy="19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0840D-AB40-2609-59B3-B27A76A81D82}"/>
              </a:ext>
            </a:extLst>
          </p:cNvPr>
          <p:cNvSpPr txBox="1"/>
          <p:nvPr/>
        </p:nvSpPr>
        <p:spPr>
          <a:xfrm>
            <a:off x="535259" y="1246786"/>
            <a:ext cx="11245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Let’s get all tokens to ‘pass information’ about dependencies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E.G.  for </a:t>
            </a:r>
            <a:r>
              <a:rPr lang="en-US" sz="2400" i="1" dirty="0"/>
              <a:t>X a </a:t>
            </a:r>
            <a:r>
              <a:rPr lang="en-US" sz="2400" i="1" dirty="0" err="1"/>
              <a:t>TxV</a:t>
            </a:r>
            <a:r>
              <a:rPr lang="en-US" sz="2400" i="1" dirty="0"/>
              <a:t> </a:t>
            </a:r>
            <a:r>
              <a:rPr lang="en-US" sz="2400" dirty="0"/>
              <a:t>matrix, we want  </a:t>
            </a:r>
            <a:r>
              <a:rPr lang="en-US" sz="2400" i="1" dirty="0"/>
              <a:t>W a </a:t>
            </a:r>
            <a:r>
              <a:rPr lang="en-US" sz="2400" i="1" dirty="0" err="1"/>
              <a:t>TxT</a:t>
            </a:r>
            <a:r>
              <a:rPr lang="en-US" sz="2400" i="1" dirty="0"/>
              <a:t> </a:t>
            </a:r>
            <a:r>
              <a:rPr lang="en-US" sz="2400" dirty="0"/>
              <a:t>matrix – aka ‘attention’ weights -</a:t>
            </a:r>
          </a:p>
          <a:p>
            <a:pPr algn="ctr"/>
            <a:r>
              <a:rPr lang="en-US" sz="2400" dirty="0"/>
              <a:t>so that   </a:t>
            </a:r>
            <a:r>
              <a:rPr lang="en-US" sz="2400" i="1" dirty="0"/>
              <a:t>W*X=</a:t>
            </a:r>
            <a:r>
              <a:rPr lang="en-US" sz="2400" i="1" dirty="0" err="1"/>
              <a:t>TxV</a:t>
            </a:r>
            <a:r>
              <a:rPr lang="en-US" sz="2400" i="1" dirty="0"/>
              <a:t>  </a:t>
            </a:r>
            <a:r>
              <a:rPr lang="en-US" sz="2400" dirty="0"/>
              <a:t>has contextual predictive information</a:t>
            </a:r>
          </a:p>
          <a:p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A227E-4079-E626-6B9A-84808CEF5DC6}"/>
              </a:ext>
            </a:extLst>
          </p:cNvPr>
          <p:cNvSpPr txBox="1"/>
          <p:nvPr/>
        </p:nvSpPr>
        <p:spPr>
          <a:xfrm>
            <a:off x="4177134" y="3513405"/>
            <a:ext cx="3510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b="1" dirty="0"/>
              <a:t>X= Sequence-to-Word is </a:t>
            </a:r>
            <a:r>
              <a:rPr lang="en-US" sz="1600" b="1" dirty="0" err="1"/>
              <a:t>TxV</a:t>
            </a:r>
            <a:endParaRPr lang="en-US" sz="1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2C88-D978-D03B-A1C9-A4CF213C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attention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262E9-D73E-E5AD-ED50-9BAE66A21AE7}"/>
              </a:ext>
            </a:extLst>
          </p:cNvPr>
          <p:cNvSpPr txBox="1"/>
          <p:nvPr/>
        </p:nvSpPr>
        <p:spPr>
          <a:xfrm>
            <a:off x="1463671" y="3513405"/>
            <a:ext cx="3510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b="1" dirty="0"/>
              <a:t>W dependencies is </a:t>
            </a:r>
            <a:r>
              <a:rPr lang="en-US" sz="1600" b="1" dirty="0" err="1"/>
              <a:t>TxT</a:t>
            </a:r>
            <a:endParaRPr lang="en-US" sz="1600" b="1" dirty="0"/>
          </a:p>
        </p:txBody>
      </p:sp>
      <p:pic>
        <p:nvPicPr>
          <p:cNvPr id="10" name="Picture 9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7C24E24B-C178-BFD1-1C4D-146A93C7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62" y="4020012"/>
            <a:ext cx="8185773" cy="1938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5FF8DD-85A2-B75F-3C53-0C05639958FA}"/>
              </a:ext>
            </a:extLst>
          </p:cNvPr>
          <p:cNvSpPr txBox="1"/>
          <p:nvPr/>
        </p:nvSpPr>
        <p:spPr>
          <a:xfrm>
            <a:off x="147754" y="5711557"/>
            <a:ext cx="5082168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W will be learned and should depend on transformations of X  </a:t>
            </a:r>
          </a:p>
        </p:txBody>
      </p:sp>
    </p:spTree>
    <p:extLst>
      <p:ext uri="{BB962C8B-B14F-4D97-AF65-F5344CB8AC3E}">
        <p14:creationId xmlns:p14="http://schemas.microsoft.com/office/powerpoint/2010/main" val="10898326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niversity of San Diego">
      <a:dk1>
        <a:srgbClr val="000000"/>
      </a:dk1>
      <a:lt1>
        <a:srgbClr val="FFFFFF"/>
      </a:lt1>
      <a:dk2>
        <a:srgbClr val="003B70"/>
      </a:dk2>
      <a:lt2>
        <a:srgbClr val="FFFFFF"/>
      </a:lt2>
      <a:accent1>
        <a:srgbClr val="0074C8"/>
      </a:accent1>
      <a:accent2>
        <a:srgbClr val="75BEE9"/>
      </a:accent2>
      <a:accent3>
        <a:srgbClr val="A5A5A5"/>
      </a:accent3>
      <a:accent4>
        <a:srgbClr val="EEAA2B"/>
      </a:accent4>
      <a:accent5>
        <a:srgbClr val="92002C"/>
      </a:accent5>
      <a:accent6>
        <a:srgbClr val="718C1F"/>
      </a:accent6>
      <a:hlink>
        <a:srgbClr val="0563C1"/>
      </a:hlink>
      <a:folHlink>
        <a:srgbClr val="592B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9869</TotalTime>
  <Words>1785</Words>
  <Application>Microsoft Office PowerPoint</Application>
  <PresentationFormat>Widescreen</PresentationFormat>
  <Paragraphs>382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Helvetica Neue</vt:lpstr>
      <vt:lpstr>NimbusRomNo9L-Medi</vt:lpstr>
      <vt:lpstr>NimbusRomNo9L-Regu</vt:lpstr>
      <vt:lpstr>1_Office Theme</vt:lpstr>
      <vt:lpstr>Quick Intro: Attention Heads and Transformer Layers</vt:lpstr>
      <vt:lpstr>Outline</vt:lpstr>
      <vt:lpstr>PowerPoint Presentation</vt:lpstr>
      <vt:lpstr>PowerPoint Presentation</vt:lpstr>
      <vt:lpstr>A toy problem to get some intuition</vt:lpstr>
      <vt:lpstr>The toy task: predict next word</vt:lpstr>
      <vt:lpstr>The toy task: predict next word</vt:lpstr>
      <vt:lpstr>The attention idea</vt:lpstr>
      <vt:lpstr>The attention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Finally, a transformer</vt:lpstr>
      <vt:lpstr>Finally, a transformer</vt:lpstr>
      <vt:lpstr>Finally, a transformer</vt:lpstr>
      <vt:lpstr>Finally, a transformer</vt:lpstr>
      <vt:lpstr>2 kinds of training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KerasNLP</vt:lpstr>
      <vt:lpstr>KerasNLP</vt:lpstr>
      <vt:lpstr>PowerPoint Presentation</vt:lpstr>
      <vt:lpstr>Notebook exercise using KerasNLP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L22 attn head</dc:title>
  <dc:creator>Rodriguez, Paul</dc:creator>
  <cp:lastModifiedBy>Rodriguez, Paul</cp:lastModifiedBy>
  <cp:revision>109</cp:revision>
  <dcterms:created xsi:type="dcterms:W3CDTF">2023-04-29T18:35:31Z</dcterms:created>
  <dcterms:modified xsi:type="dcterms:W3CDTF">2023-06-29T19:52:53Z</dcterms:modified>
</cp:coreProperties>
</file>